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1658" r:id="rId2"/>
    <p:sldId id="1695" r:id="rId3"/>
    <p:sldId id="292" r:id="rId4"/>
    <p:sldId id="1660" r:id="rId5"/>
    <p:sldId id="1696" r:id="rId6"/>
    <p:sldId id="1678" r:id="rId7"/>
    <p:sldId id="1676" r:id="rId8"/>
    <p:sldId id="1697" r:id="rId9"/>
    <p:sldId id="1679" r:id="rId10"/>
    <p:sldId id="1683" r:id="rId11"/>
    <p:sldId id="1690" r:id="rId12"/>
    <p:sldId id="1680" r:id="rId13"/>
    <p:sldId id="1682" r:id="rId14"/>
    <p:sldId id="1685" r:id="rId15"/>
    <p:sldId id="1686" r:id="rId16"/>
    <p:sldId id="1681" r:id="rId17"/>
    <p:sldId id="1669" r:id="rId18"/>
    <p:sldId id="1688" r:id="rId19"/>
    <p:sldId id="1693" r:id="rId20"/>
    <p:sldId id="1689" r:id="rId21"/>
    <p:sldId id="1692" r:id="rId22"/>
    <p:sldId id="1691" r:id="rId23"/>
    <p:sldId id="1694" r:id="rId24"/>
    <p:sldId id="1698" r:id="rId25"/>
    <p:sldId id="1699"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Henrietta Hopkins" initials="HH [2]" lastIdx="19" clrIdx="6">
    <p:extLst>
      <p:ext uri="{19B8F6BF-5375-455C-9EA6-DF929625EA0E}">
        <p15:presenceInfo xmlns:p15="http://schemas.microsoft.com/office/powerpoint/2012/main" userId="64fc5bb6ee50a6f9" providerId="Windows Live"/>
      </p:ext>
    </p:extLst>
  </p:cmAuthor>
  <p:cmAuthor id="1" name="Anita Van Mil" initials="AVM" lastIdx="9" clrIdx="0">
    <p:extLst>
      <p:ext uri="{19B8F6BF-5375-455C-9EA6-DF929625EA0E}">
        <p15:presenceInfo xmlns:p15="http://schemas.microsoft.com/office/powerpoint/2012/main" userId="S-1-5-21-446627851-1152157772-1672445506-1164" providerId="AD"/>
      </p:ext>
    </p:extLst>
  </p:cmAuthor>
  <p:cmAuthor id="8" name="Grace Evans" initials="GE" lastIdx="6" clrIdx="7">
    <p:extLst>
      <p:ext uri="{19B8F6BF-5375-455C-9EA6-DF929625EA0E}">
        <p15:presenceInfo xmlns:p15="http://schemas.microsoft.com/office/powerpoint/2012/main" userId="Grace Evans" providerId="None"/>
      </p:ext>
    </p:extLst>
  </p:cmAuthor>
  <p:cmAuthor id="2" name="Henrietta" initials="H" lastIdx="11" clrIdx="1">
    <p:extLst>
      <p:ext uri="{19B8F6BF-5375-455C-9EA6-DF929625EA0E}">
        <p15:presenceInfo xmlns:p15="http://schemas.microsoft.com/office/powerpoint/2012/main" userId="Henrietta" providerId="None"/>
      </p:ext>
    </p:extLst>
  </p:cmAuthor>
  <p:cmAuthor id="3" name="Henrietta Hopkins" initials="HH" lastIdx="12" clrIdx="2">
    <p:extLst>
      <p:ext uri="{19B8F6BF-5375-455C-9EA6-DF929625EA0E}">
        <p15:presenceInfo xmlns:p15="http://schemas.microsoft.com/office/powerpoint/2012/main" userId="S-1-5-21-2187892537-361010514-51217046-1118" providerId="AD"/>
      </p:ext>
    </p:extLst>
  </p:cmAuthor>
  <p:cmAuthor id="4" name="Hazell, Jonny" initials="HJ" lastIdx="8" clrIdx="3">
    <p:extLst>
      <p:ext uri="{19B8F6BF-5375-455C-9EA6-DF929625EA0E}">
        <p15:presenceInfo xmlns:p15="http://schemas.microsoft.com/office/powerpoint/2012/main" userId="S-1-5-21-2030988789-1001873939-883519231-14581" providerId="AD"/>
      </p:ext>
    </p:extLst>
  </p:cmAuthor>
  <p:cmAuthor id="5" name="Anita" initials="A" lastIdx="11" clrIdx="4">
    <p:extLst>
      <p:ext uri="{19B8F6BF-5375-455C-9EA6-DF929625EA0E}">
        <p15:presenceInfo xmlns:p15="http://schemas.microsoft.com/office/powerpoint/2012/main" userId="Anita" providerId="None"/>
      </p:ext>
    </p:extLst>
  </p:cmAuthor>
  <p:cmAuthor id="6" name="Suzannah Kinsella" initials="SK" lastIdx="4" clrIdx="5">
    <p:extLst>
      <p:ext uri="{19B8F6BF-5375-455C-9EA6-DF929625EA0E}">
        <p15:presenceInfo xmlns:p15="http://schemas.microsoft.com/office/powerpoint/2012/main" userId="a3252db69454da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270"/>
    <a:srgbClr val="2A582F"/>
    <a:srgbClr val="30787A"/>
    <a:srgbClr val="59AF63"/>
    <a:srgbClr val="7C901A"/>
    <a:srgbClr val="FCF8C4"/>
    <a:srgbClr val="1F8599"/>
    <a:srgbClr val="D2F0F6"/>
    <a:srgbClr val="FFFFFF"/>
    <a:srgbClr val="6A5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86" autoAdjust="0"/>
    <p:restoredTop sz="95226" autoAdjust="0"/>
  </p:normalViewPr>
  <p:slideViewPr>
    <p:cSldViewPr snapToGrid="0">
      <p:cViewPr varScale="1">
        <p:scale>
          <a:sx n="102" d="100"/>
          <a:sy n="102" d="100"/>
        </p:scale>
        <p:origin x="1416"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FF0B3-1A16-48AD-AC44-E26D13F1F96C}"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GB"/>
        </a:p>
      </dgm:t>
    </dgm:pt>
    <dgm:pt modelId="{AE39F40C-2B68-49EC-BE11-F16AB472EC30}">
      <dgm:prSet phldrT="[Text]"/>
      <dgm:spPr/>
      <dgm:t>
        <a:bodyPr/>
        <a:lstStyle/>
        <a:p>
          <a:r>
            <a:rPr lang="en-US" dirty="0"/>
            <a:t>PHASE 1</a:t>
          </a:r>
        </a:p>
        <a:p>
          <a:r>
            <a:rPr lang="en-US" dirty="0"/>
            <a:t>Plan the co-design group </a:t>
          </a:r>
          <a:endParaRPr lang="en-GB" dirty="0"/>
        </a:p>
      </dgm:t>
    </dgm:pt>
    <dgm:pt modelId="{F63712BB-5AF5-433E-847B-1452DE96FA49}" type="parTrans" cxnId="{3F5D7504-B591-4F93-85EC-27BE5C49D227}">
      <dgm:prSet/>
      <dgm:spPr/>
      <dgm:t>
        <a:bodyPr/>
        <a:lstStyle/>
        <a:p>
          <a:endParaRPr lang="en-GB"/>
        </a:p>
      </dgm:t>
    </dgm:pt>
    <dgm:pt modelId="{624C5BEC-42A6-4046-B679-A340A5420051}" type="sibTrans" cxnId="{3F5D7504-B591-4F93-85EC-27BE5C49D227}">
      <dgm:prSet/>
      <dgm:spPr/>
      <dgm:t>
        <a:bodyPr/>
        <a:lstStyle/>
        <a:p>
          <a:endParaRPr lang="en-GB"/>
        </a:p>
      </dgm:t>
    </dgm:pt>
    <dgm:pt modelId="{EF57260B-8939-4547-BDDE-052243B46304}">
      <dgm:prSet phldrT="[Text]"/>
      <dgm:spPr/>
      <dgm:t>
        <a:bodyPr/>
        <a:lstStyle/>
        <a:p>
          <a:pPr marL="0" lvl="1" indent="0" defTabSz="533400">
            <a:lnSpc>
              <a:spcPct val="90000"/>
            </a:lnSpc>
            <a:spcBef>
              <a:spcPct val="0"/>
            </a:spcBef>
            <a:spcAft>
              <a:spcPts val="1200"/>
            </a:spcAft>
            <a:buNone/>
          </a:pPr>
          <a:r>
            <a:rPr lang="en-US" sz="1200" b="1" dirty="0"/>
            <a:t>A. Separate facilitated meetings to decide who to be involved in co-design:</a:t>
          </a:r>
          <a:endParaRPr lang="en-GB" sz="1200" b="1" dirty="0"/>
        </a:p>
      </dgm:t>
    </dgm:pt>
    <dgm:pt modelId="{96FA11BB-C808-4585-BACE-106F043D6509}" type="parTrans" cxnId="{E5D9D56E-5A66-402F-B8D8-BE115D49EA4B}">
      <dgm:prSet/>
      <dgm:spPr/>
      <dgm:t>
        <a:bodyPr/>
        <a:lstStyle/>
        <a:p>
          <a:endParaRPr lang="en-GB"/>
        </a:p>
      </dgm:t>
    </dgm:pt>
    <dgm:pt modelId="{18F4F1FE-C7C3-420C-AE4B-C046425CAD58}" type="sibTrans" cxnId="{E5D9D56E-5A66-402F-B8D8-BE115D49EA4B}">
      <dgm:prSet/>
      <dgm:spPr/>
      <dgm:t>
        <a:bodyPr/>
        <a:lstStyle/>
        <a:p>
          <a:endParaRPr lang="en-GB"/>
        </a:p>
      </dgm:t>
    </dgm:pt>
    <dgm:pt modelId="{F3F6D581-3FB9-44B4-AAAD-AE8534FABAFC}">
      <dgm:prSet phldrT="[Text]"/>
      <dgm:spPr/>
      <dgm:t>
        <a:bodyPr/>
        <a:lstStyle/>
        <a:p>
          <a:r>
            <a:rPr lang="en-US" dirty="0"/>
            <a:t>PHASE 2</a:t>
          </a:r>
        </a:p>
        <a:p>
          <a:r>
            <a:rPr lang="en-US" dirty="0"/>
            <a:t>Co-design the consultation</a:t>
          </a:r>
          <a:endParaRPr lang="en-GB" dirty="0"/>
        </a:p>
      </dgm:t>
    </dgm:pt>
    <dgm:pt modelId="{7299F25D-866E-4F9F-97D7-FB603C7E6C83}" type="parTrans" cxnId="{D5A2FB34-0C8D-4394-AAB8-3E41EC19ACC2}">
      <dgm:prSet/>
      <dgm:spPr/>
      <dgm:t>
        <a:bodyPr/>
        <a:lstStyle/>
        <a:p>
          <a:endParaRPr lang="en-GB"/>
        </a:p>
      </dgm:t>
    </dgm:pt>
    <dgm:pt modelId="{23E7712B-8250-45D8-BED6-7684572F6C0F}" type="sibTrans" cxnId="{D5A2FB34-0C8D-4394-AAB8-3E41EC19ACC2}">
      <dgm:prSet/>
      <dgm:spPr/>
      <dgm:t>
        <a:bodyPr/>
        <a:lstStyle/>
        <a:p>
          <a:endParaRPr lang="en-GB"/>
        </a:p>
      </dgm:t>
    </dgm:pt>
    <dgm:pt modelId="{9FF223AE-892B-4AA2-A557-F2BED07AF7F1}">
      <dgm:prSet phldrT="[Text]" custT="1"/>
      <dgm:spPr/>
      <dgm:t>
        <a:bodyPr/>
        <a:lstStyle/>
        <a:p>
          <a:pPr marL="0" indent="0">
            <a:spcAft>
              <a:spcPts val="1200"/>
            </a:spcAft>
            <a:buFont typeface="+mj-lt"/>
            <a:buNone/>
          </a:pPr>
          <a:r>
            <a:rPr lang="en-US" sz="1200" b="1" kern="1200" dirty="0"/>
            <a:t>A. Facilitated </a:t>
          </a:r>
          <a:r>
            <a:rPr lang="en-US" sz="1200" b="1" kern="1200" dirty="0">
              <a:latin typeface="Avenir Next LT Pro" panose="02020404030301010803"/>
              <a:ea typeface="+mn-ea"/>
              <a:cs typeface="+mn-cs"/>
            </a:rPr>
            <a:t>meetings with co-design group </a:t>
          </a:r>
          <a:r>
            <a:rPr lang="en-US" sz="1200" b="0" kern="1200" dirty="0">
              <a:latin typeface="Avenir Next LT Pro" panose="02020404030301010803"/>
              <a:ea typeface="+mn-ea"/>
              <a:cs typeface="+mn-cs"/>
            </a:rPr>
            <a:t>to decide general plan for consultation</a:t>
          </a:r>
          <a:endParaRPr lang="en-GB" sz="1200" b="0" kern="1200" dirty="0">
            <a:latin typeface="Avenir Next LT Pro" panose="02020404030301010803"/>
            <a:ea typeface="+mn-ea"/>
            <a:cs typeface="+mn-cs"/>
          </a:endParaRPr>
        </a:p>
      </dgm:t>
    </dgm:pt>
    <dgm:pt modelId="{6C641A16-2BBD-4E68-BDD8-AAEF8126F76A}" type="parTrans" cxnId="{A1DC1B07-3372-4CC1-9347-F6403FC6247C}">
      <dgm:prSet/>
      <dgm:spPr/>
      <dgm:t>
        <a:bodyPr/>
        <a:lstStyle/>
        <a:p>
          <a:endParaRPr lang="en-GB"/>
        </a:p>
      </dgm:t>
    </dgm:pt>
    <dgm:pt modelId="{455BA929-FF6C-431C-A7E8-4B9B122EEAAE}" type="sibTrans" cxnId="{A1DC1B07-3372-4CC1-9347-F6403FC6247C}">
      <dgm:prSet/>
      <dgm:spPr/>
      <dgm:t>
        <a:bodyPr/>
        <a:lstStyle/>
        <a:p>
          <a:endParaRPr lang="en-GB"/>
        </a:p>
      </dgm:t>
    </dgm:pt>
    <dgm:pt modelId="{92BB3E3A-2037-4765-ACB3-263D208A775F}">
      <dgm:prSet phldrT="[Text]"/>
      <dgm:spPr/>
      <dgm:t>
        <a:bodyPr/>
        <a:lstStyle/>
        <a:p>
          <a:r>
            <a:rPr lang="en-US" dirty="0"/>
            <a:t>PHASE 3</a:t>
          </a:r>
        </a:p>
        <a:p>
          <a:r>
            <a:rPr lang="en-US" dirty="0"/>
            <a:t>Run the consultation</a:t>
          </a:r>
          <a:endParaRPr lang="en-GB" dirty="0"/>
        </a:p>
      </dgm:t>
    </dgm:pt>
    <dgm:pt modelId="{57A18F27-1758-4FC8-B782-BDF8CE75CA25}" type="parTrans" cxnId="{01D3DD89-EE84-4547-8633-CD1C79A4CB67}">
      <dgm:prSet/>
      <dgm:spPr/>
      <dgm:t>
        <a:bodyPr/>
        <a:lstStyle/>
        <a:p>
          <a:endParaRPr lang="en-GB"/>
        </a:p>
      </dgm:t>
    </dgm:pt>
    <dgm:pt modelId="{195870B9-7B3F-4EAD-9000-6D583D2D3EA2}" type="sibTrans" cxnId="{01D3DD89-EE84-4547-8633-CD1C79A4CB67}">
      <dgm:prSet/>
      <dgm:spPr/>
      <dgm:t>
        <a:bodyPr/>
        <a:lstStyle/>
        <a:p>
          <a:endParaRPr lang="en-GB"/>
        </a:p>
      </dgm:t>
    </dgm:pt>
    <dgm:pt modelId="{289ACA6A-4F98-4503-99A8-730A73848580}">
      <dgm:prSet phldrT="[Text]" custT="1"/>
      <dgm:spPr/>
      <dgm:t>
        <a:bodyPr/>
        <a:lstStyle/>
        <a:p>
          <a:pPr marL="0">
            <a:buNone/>
          </a:pPr>
          <a:endParaRPr lang="en-GB" sz="1200" b="1" dirty="0"/>
        </a:p>
      </dgm:t>
    </dgm:pt>
    <dgm:pt modelId="{93365395-A7D9-45BF-92A6-3024C31A41AB}" type="parTrans" cxnId="{CD21672F-629E-4ADC-8B03-0C11A8F76208}">
      <dgm:prSet/>
      <dgm:spPr/>
      <dgm:t>
        <a:bodyPr/>
        <a:lstStyle/>
        <a:p>
          <a:endParaRPr lang="en-GB"/>
        </a:p>
      </dgm:t>
    </dgm:pt>
    <dgm:pt modelId="{1AF91DC2-F326-4D3A-B55D-C47D8463796C}" type="sibTrans" cxnId="{CD21672F-629E-4ADC-8B03-0C11A8F76208}">
      <dgm:prSet/>
      <dgm:spPr/>
      <dgm:t>
        <a:bodyPr/>
        <a:lstStyle/>
        <a:p>
          <a:endParaRPr lang="en-GB"/>
        </a:p>
      </dgm:t>
    </dgm:pt>
    <dgm:pt modelId="{0E829168-040D-4936-A236-4639116E478D}">
      <dgm:prSet phldrT="[Text]"/>
      <dgm:spPr/>
      <dgm:t>
        <a:bodyPr/>
        <a:lstStyle/>
        <a:p>
          <a:r>
            <a:rPr lang="en-US" dirty="0"/>
            <a:t>PHASE 4</a:t>
          </a:r>
        </a:p>
        <a:p>
          <a:r>
            <a:rPr lang="en-GB" dirty="0"/>
            <a:t>Make changes to the project</a:t>
          </a:r>
        </a:p>
      </dgm:t>
    </dgm:pt>
    <dgm:pt modelId="{C3D7F988-C61C-48D9-98E7-BDC1B6CFF3CC}" type="parTrans" cxnId="{DE1A78FE-5701-46F4-B944-4AD19754B38C}">
      <dgm:prSet/>
      <dgm:spPr/>
      <dgm:t>
        <a:bodyPr/>
        <a:lstStyle/>
        <a:p>
          <a:endParaRPr lang="en-GB"/>
        </a:p>
      </dgm:t>
    </dgm:pt>
    <dgm:pt modelId="{D591691B-4DE0-4D64-8099-39A1BB783310}" type="sibTrans" cxnId="{DE1A78FE-5701-46F4-B944-4AD19754B38C}">
      <dgm:prSet/>
      <dgm:spPr/>
      <dgm:t>
        <a:bodyPr/>
        <a:lstStyle/>
        <a:p>
          <a:endParaRPr lang="en-GB"/>
        </a:p>
      </dgm:t>
    </dgm:pt>
    <dgm:pt modelId="{BF92D5BB-35C2-435D-B63E-CD6BA7E7CDBF}">
      <dgm:prSet phldrT="[Text]" custT="1"/>
      <dgm:spPr/>
      <dgm:t>
        <a:bodyPr/>
        <a:lstStyle/>
        <a:p>
          <a:pPr marL="0">
            <a:buNone/>
          </a:pPr>
          <a:endParaRPr lang="en-GB" sz="1200" dirty="0"/>
        </a:p>
      </dgm:t>
    </dgm:pt>
    <dgm:pt modelId="{F2241FA5-AB54-4E69-A7F1-3EB7B442AB72}" type="parTrans" cxnId="{1BF31445-ACE6-4AA0-AB94-34F847DE23E6}">
      <dgm:prSet/>
      <dgm:spPr/>
      <dgm:t>
        <a:bodyPr/>
        <a:lstStyle/>
        <a:p>
          <a:endParaRPr lang="en-GB"/>
        </a:p>
      </dgm:t>
    </dgm:pt>
    <dgm:pt modelId="{A9BEC4AD-12AC-4B83-9168-F68287F413BD}" type="sibTrans" cxnId="{1BF31445-ACE6-4AA0-AB94-34F847DE23E6}">
      <dgm:prSet/>
      <dgm:spPr/>
      <dgm:t>
        <a:bodyPr/>
        <a:lstStyle/>
        <a:p>
          <a:endParaRPr lang="en-GB"/>
        </a:p>
      </dgm:t>
    </dgm:pt>
    <dgm:pt modelId="{4BC59CF0-469F-4483-97E2-6550DFC61CE8}">
      <dgm:prSet phldrT="[Text]"/>
      <dgm:spPr/>
      <dgm:t>
        <a:bodyPr/>
        <a:lstStyle/>
        <a:p>
          <a:r>
            <a:rPr lang="en-US" dirty="0"/>
            <a:t>PHASE 5</a:t>
          </a:r>
        </a:p>
        <a:p>
          <a:r>
            <a:rPr lang="en-US" dirty="0"/>
            <a:t>Re-commence the project in its new form</a:t>
          </a:r>
          <a:endParaRPr lang="en-GB" dirty="0"/>
        </a:p>
      </dgm:t>
    </dgm:pt>
    <dgm:pt modelId="{10D94589-E34F-49FA-BD1D-A0C9C5315E0D}" type="parTrans" cxnId="{D601AE86-1CBB-4E1E-AA52-178CA800383B}">
      <dgm:prSet/>
      <dgm:spPr/>
      <dgm:t>
        <a:bodyPr/>
        <a:lstStyle/>
        <a:p>
          <a:endParaRPr lang="en-GB"/>
        </a:p>
      </dgm:t>
    </dgm:pt>
    <dgm:pt modelId="{2363091D-F7F1-4552-A64D-F01327CE9D19}" type="sibTrans" cxnId="{D601AE86-1CBB-4E1E-AA52-178CA800383B}">
      <dgm:prSet/>
      <dgm:spPr/>
      <dgm:t>
        <a:bodyPr/>
        <a:lstStyle/>
        <a:p>
          <a:endParaRPr lang="en-GB"/>
        </a:p>
      </dgm:t>
    </dgm:pt>
    <dgm:pt modelId="{9AA7A60F-58C3-4A01-9469-20FE46C2E43B}">
      <dgm:prSet phldrT="[Text]" custT="1"/>
      <dgm:spPr/>
      <dgm:t>
        <a:bodyPr/>
        <a:lstStyle/>
        <a:p>
          <a:pPr marL="0" lvl="1" indent="0" defTabSz="488950">
            <a:lnSpc>
              <a:spcPct val="90000"/>
            </a:lnSpc>
            <a:spcBef>
              <a:spcPct val="0"/>
            </a:spcBef>
            <a:spcAft>
              <a:spcPts val="600"/>
            </a:spcAft>
            <a:buFont typeface="Arial" panose="020B0604020202020204" pitchFamily="34" charset="0"/>
            <a:buChar char="•"/>
          </a:pPr>
          <a:r>
            <a:rPr lang="en-US" sz="1100" dirty="0"/>
            <a:t>Existing advisory panel</a:t>
          </a:r>
          <a:endParaRPr lang="en-GB" sz="1100" dirty="0"/>
        </a:p>
      </dgm:t>
    </dgm:pt>
    <dgm:pt modelId="{6E9C4B59-99CD-4BCA-ADA5-1F213135288A}" type="parTrans" cxnId="{5F4347F1-96C4-459D-89B3-AF8ABAF24C9C}">
      <dgm:prSet/>
      <dgm:spPr/>
      <dgm:t>
        <a:bodyPr/>
        <a:lstStyle/>
        <a:p>
          <a:endParaRPr lang="en-GB"/>
        </a:p>
      </dgm:t>
    </dgm:pt>
    <dgm:pt modelId="{B86E327E-8844-470B-8C23-11B7C4E33DCD}" type="sibTrans" cxnId="{5F4347F1-96C4-459D-89B3-AF8ABAF24C9C}">
      <dgm:prSet/>
      <dgm:spPr/>
      <dgm:t>
        <a:bodyPr/>
        <a:lstStyle/>
        <a:p>
          <a:endParaRPr lang="en-GB"/>
        </a:p>
      </dgm:t>
    </dgm:pt>
    <dgm:pt modelId="{8C4D0319-034B-47F7-9CA3-1705F3F19524}">
      <dgm:prSet phldrT="[Text]" custT="1"/>
      <dgm:spPr/>
      <dgm:t>
        <a:bodyPr/>
        <a:lstStyle/>
        <a:p>
          <a:pPr marL="0" lvl="1" indent="0" defTabSz="488950">
            <a:lnSpc>
              <a:spcPct val="90000"/>
            </a:lnSpc>
            <a:spcBef>
              <a:spcPct val="0"/>
            </a:spcBef>
            <a:spcAft>
              <a:spcPts val="600"/>
            </a:spcAft>
            <a:buFont typeface="Arial" panose="020B0604020202020204" pitchFamily="34" charset="0"/>
            <a:buChar char="•"/>
          </a:pPr>
          <a:r>
            <a:rPr lang="en-US" sz="1100" dirty="0"/>
            <a:t>Available ambassadors</a:t>
          </a:r>
          <a:endParaRPr lang="en-GB" sz="1100" dirty="0"/>
        </a:p>
      </dgm:t>
    </dgm:pt>
    <dgm:pt modelId="{D8252BB6-6E2F-49E5-9306-DD5FDF42E6CE}" type="sibTrans" cxnId="{BEE75160-7B78-4F3F-BCD0-1D49004D3364}">
      <dgm:prSet/>
      <dgm:spPr/>
      <dgm:t>
        <a:bodyPr/>
        <a:lstStyle/>
        <a:p>
          <a:endParaRPr lang="en-GB"/>
        </a:p>
      </dgm:t>
    </dgm:pt>
    <dgm:pt modelId="{88627AD6-6E99-4BC3-BF42-89420ECE31C2}" type="parTrans" cxnId="{BEE75160-7B78-4F3F-BCD0-1D49004D3364}">
      <dgm:prSet/>
      <dgm:spPr/>
      <dgm:t>
        <a:bodyPr/>
        <a:lstStyle/>
        <a:p>
          <a:endParaRPr lang="en-GB"/>
        </a:p>
      </dgm:t>
    </dgm:pt>
    <dgm:pt modelId="{B03BD313-5DEC-4F7D-9BC6-65CE8AF0CAC5}">
      <dgm:prSet phldrT="[Text]" custT="1"/>
      <dgm:spPr/>
      <dgm:t>
        <a:bodyPr/>
        <a:lstStyle/>
        <a:p>
          <a:pPr marL="0" marR="0" lvl="0" indent="0" defTabSz="91440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dirty="0"/>
            <a:t>Autistic people conducting autism research</a:t>
          </a:r>
          <a:endParaRPr lang="en-GB" sz="1100" dirty="0"/>
        </a:p>
      </dgm:t>
    </dgm:pt>
    <dgm:pt modelId="{68A97D0A-82B7-4CA2-A520-00B6BCF46E6C}" type="sibTrans" cxnId="{6661FB35-4A1B-4CC8-A299-87EABA137786}">
      <dgm:prSet/>
      <dgm:spPr/>
      <dgm:t>
        <a:bodyPr/>
        <a:lstStyle/>
        <a:p>
          <a:endParaRPr lang="en-GB"/>
        </a:p>
      </dgm:t>
    </dgm:pt>
    <dgm:pt modelId="{74FE90F6-F821-4513-8665-B2E1493DA348}" type="parTrans" cxnId="{6661FB35-4A1B-4CC8-A299-87EABA137786}">
      <dgm:prSet/>
      <dgm:spPr/>
      <dgm:t>
        <a:bodyPr/>
        <a:lstStyle/>
        <a:p>
          <a:endParaRPr lang="en-GB"/>
        </a:p>
      </dgm:t>
    </dgm:pt>
    <dgm:pt modelId="{F19CAD58-3975-4445-9B0E-D01423436C20}">
      <dgm:prSet phldrT="[Text]" custT="1"/>
      <dgm:spPr/>
      <dgm:t>
        <a:bodyPr/>
        <a:lstStyle/>
        <a:p>
          <a:pPr marL="0" lvl="1" indent="0" defTabSz="488950">
            <a:lnSpc>
              <a:spcPct val="90000"/>
            </a:lnSpc>
            <a:spcBef>
              <a:spcPct val="0"/>
            </a:spcBef>
            <a:spcAft>
              <a:spcPts val="600"/>
            </a:spcAft>
            <a:buFont typeface="Arial" panose="020B0604020202020204" pitchFamily="34" charset="0"/>
            <a:buChar char="•"/>
          </a:pPr>
          <a:r>
            <a:rPr lang="en-US" sz="1100" dirty="0"/>
            <a:t>Spectrum 10K team</a:t>
          </a:r>
          <a:endParaRPr lang="en-GB" sz="1100" dirty="0"/>
        </a:p>
      </dgm:t>
    </dgm:pt>
    <dgm:pt modelId="{04EBB341-C825-4651-8E44-21486DE763AE}" type="parTrans" cxnId="{5563F2AC-E0A7-4FDB-8651-1A2937B438E2}">
      <dgm:prSet/>
      <dgm:spPr/>
      <dgm:t>
        <a:bodyPr/>
        <a:lstStyle/>
        <a:p>
          <a:endParaRPr lang="en-GB"/>
        </a:p>
      </dgm:t>
    </dgm:pt>
    <dgm:pt modelId="{74E28333-EBFD-4743-AAB1-D68BE95D65DE}" type="sibTrans" cxnId="{5563F2AC-E0A7-4FDB-8651-1A2937B438E2}">
      <dgm:prSet/>
      <dgm:spPr/>
      <dgm:t>
        <a:bodyPr/>
        <a:lstStyle/>
        <a:p>
          <a:endParaRPr lang="en-GB"/>
        </a:p>
      </dgm:t>
    </dgm:pt>
    <dgm:pt modelId="{7B881279-647C-4451-976D-814D803C309F}">
      <dgm:prSet phldrT="[Text]" custT="1"/>
      <dgm:spPr/>
      <dgm:t>
        <a:bodyPr/>
        <a:lstStyle/>
        <a:p>
          <a:pPr marL="0" lvl="1" indent="0" defTabSz="488950">
            <a:lnSpc>
              <a:spcPct val="90000"/>
            </a:lnSpc>
            <a:spcBef>
              <a:spcPct val="0"/>
            </a:spcBef>
            <a:spcAft>
              <a:spcPts val="600"/>
            </a:spcAft>
            <a:buFont typeface="Arial" panose="020B0604020202020204" pitchFamily="34" charset="0"/>
            <a:buNone/>
          </a:pPr>
          <a:r>
            <a:rPr lang="en-US" sz="1200" b="1" dirty="0"/>
            <a:t>B. Collation of important initial ideas about co-design process</a:t>
          </a:r>
          <a:endParaRPr lang="en-GB" sz="1100" b="1" dirty="0"/>
        </a:p>
      </dgm:t>
    </dgm:pt>
    <dgm:pt modelId="{48F26473-4370-446B-A9F8-AD3E5BA17613}" type="parTrans" cxnId="{A1533C34-E98A-4675-A93A-7DDDD103D6B7}">
      <dgm:prSet/>
      <dgm:spPr/>
      <dgm:t>
        <a:bodyPr/>
        <a:lstStyle/>
        <a:p>
          <a:endParaRPr lang="en-GB"/>
        </a:p>
      </dgm:t>
    </dgm:pt>
    <dgm:pt modelId="{DEF94625-A6C3-4A9A-BA2D-7A9168A2E638}" type="sibTrans" cxnId="{A1533C34-E98A-4675-A93A-7DDDD103D6B7}">
      <dgm:prSet/>
      <dgm:spPr/>
      <dgm:t>
        <a:bodyPr/>
        <a:lstStyle/>
        <a:p>
          <a:endParaRPr lang="en-GB"/>
        </a:p>
      </dgm:t>
    </dgm:pt>
    <dgm:pt modelId="{0D70F1AF-9539-418F-8AB1-D940B5DFC8C8}">
      <dgm:prSet phldrT="[Text]" custT="1"/>
      <dgm:spPr/>
      <dgm:t>
        <a:bodyPr/>
        <a:lstStyle/>
        <a:p>
          <a:pPr marL="0" lvl="1" indent="0" defTabSz="488950">
            <a:lnSpc>
              <a:spcPct val="90000"/>
            </a:lnSpc>
            <a:spcBef>
              <a:spcPct val="0"/>
            </a:spcBef>
            <a:spcAft>
              <a:spcPts val="600"/>
            </a:spcAft>
            <a:buFont typeface="Arial" panose="020B0604020202020204" pitchFamily="34" charset="0"/>
            <a:buChar char="•"/>
          </a:pPr>
          <a:r>
            <a:rPr lang="en-GB" sz="1100" dirty="0"/>
            <a:t>Clinicians</a:t>
          </a:r>
        </a:p>
      </dgm:t>
    </dgm:pt>
    <dgm:pt modelId="{A78201A6-64C6-4C49-961B-FD170E45069B}" type="parTrans" cxnId="{D52D573A-E21B-43A8-B67E-CE69987EB4E9}">
      <dgm:prSet/>
      <dgm:spPr/>
      <dgm:t>
        <a:bodyPr/>
        <a:lstStyle/>
        <a:p>
          <a:endParaRPr lang="en-GB"/>
        </a:p>
      </dgm:t>
    </dgm:pt>
    <dgm:pt modelId="{2C4AE183-B5C4-40F4-AA35-B8DEB66142E0}" type="sibTrans" cxnId="{D52D573A-E21B-43A8-B67E-CE69987EB4E9}">
      <dgm:prSet/>
      <dgm:spPr/>
      <dgm:t>
        <a:bodyPr/>
        <a:lstStyle/>
        <a:p>
          <a:endParaRPr lang="en-GB"/>
        </a:p>
      </dgm:t>
    </dgm:pt>
    <dgm:pt modelId="{390A050A-6736-42CC-840F-706B85B022DD}">
      <dgm:prSet phldrT="[Text]" custT="1"/>
      <dgm:spPr/>
      <dgm:t>
        <a:bodyPr/>
        <a:lstStyle/>
        <a:p>
          <a:pPr marL="0" lvl="1" indent="0" defTabSz="488950">
            <a:lnSpc>
              <a:spcPct val="90000"/>
            </a:lnSpc>
            <a:spcBef>
              <a:spcPct val="0"/>
            </a:spcBef>
            <a:spcAft>
              <a:spcPts val="600"/>
            </a:spcAft>
            <a:buFont typeface="Arial" panose="020B0604020202020204" pitchFamily="34" charset="0"/>
            <a:buNone/>
          </a:pPr>
          <a:r>
            <a:rPr lang="en-US" sz="1200" b="1" dirty="0"/>
            <a:t>D. Recruitment of full           co-design group according to decisions made above.</a:t>
          </a:r>
          <a:endParaRPr lang="en-GB" sz="1100" dirty="0"/>
        </a:p>
      </dgm:t>
    </dgm:pt>
    <dgm:pt modelId="{23D6E1A4-D069-4948-A8AB-5ED0E7AE7429}" type="sibTrans" cxnId="{69201C80-2DCA-4723-992C-A41C83E94D0C}">
      <dgm:prSet/>
      <dgm:spPr/>
      <dgm:t>
        <a:bodyPr/>
        <a:lstStyle/>
        <a:p>
          <a:endParaRPr lang="en-GB"/>
        </a:p>
      </dgm:t>
    </dgm:pt>
    <dgm:pt modelId="{FDD54CF9-608B-4EDA-9397-D9BB64A5E7D8}" type="parTrans" cxnId="{69201C80-2DCA-4723-992C-A41C83E94D0C}">
      <dgm:prSet/>
      <dgm:spPr/>
      <dgm:t>
        <a:bodyPr/>
        <a:lstStyle/>
        <a:p>
          <a:endParaRPr lang="en-GB"/>
        </a:p>
      </dgm:t>
    </dgm:pt>
    <dgm:pt modelId="{B022AD7C-E7CA-47CC-BE33-BCF79542DF8B}">
      <dgm:prSet custT="1"/>
      <dgm:spPr/>
      <dgm:t>
        <a:bodyPr/>
        <a:lstStyle/>
        <a:p>
          <a:pPr marL="0" indent="0">
            <a:spcAft>
              <a:spcPts val="1200"/>
            </a:spcAft>
            <a:buFont typeface="+mj-lt"/>
            <a:buNone/>
          </a:pPr>
          <a:r>
            <a:rPr lang="en-US" sz="1200" b="1" kern="1200">
              <a:latin typeface="Avenir Next LT Pro" panose="02020404030301010803"/>
              <a:ea typeface="+mn-ea"/>
              <a:cs typeface="+mn-cs"/>
            </a:rPr>
            <a:t>B. Include ideas </a:t>
          </a:r>
          <a:r>
            <a:rPr lang="en-US" sz="1200" b="0" kern="1200">
              <a:latin typeface="Avenir Next LT Pro" panose="02020404030301010803"/>
              <a:ea typeface="+mn-ea"/>
              <a:cs typeface="+mn-cs"/>
            </a:rPr>
            <a:t>from PHASE 1</a:t>
          </a:r>
          <a:endParaRPr lang="en-GB" sz="1200" b="0" kern="1200" dirty="0">
            <a:latin typeface="Avenir Next LT Pro" panose="02020404030301010803"/>
            <a:ea typeface="+mn-ea"/>
            <a:cs typeface="+mn-cs"/>
          </a:endParaRPr>
        </a:p>
      </dgm:t>
    </dgm:pt>
    <dgm:pt modelId="{188563D9-6678-437F-BFA5-3F0A466E5DD5}" type="parTrans" cxnId="{98D42DAF-1052-4298-AE63-D7D1835614B8}">
      <dgm:prSet/>
      <dgm:spPr/>
      <dgm:t>
        <a:bodyPr/>
        <a:lstStyle/>
        <a:p>
          <a:endParaRPr lang="en-GB"/>
        </a:p>
      </dgm:t>
    </dgm:pt>
    <dgm:pt modelId="{684AC851-3411-4BE1-ACC4-9039A0A93035}" type="sibTrans" cxnId="{98D42DAF-1052-4298-AE63-D7D1835614B8}">
      <dgm:prSet/>
      <dgm:spPr/>
      <dgm:t>
        <a:bodyPr/>
        <a:lstStyle/>
        <a:p>
          <a:endParaRPr lang="en-GB"/>
        </a:p>
      </dgm:t>
    </dgm:pt>
    <dgm:pt modelId="{F8B7B475-0213-4010-AD67-B9DF809C9D2F}">
      <dgm:prSet custT="1"/>
      <dgm:spPr/>
      <dgm:t>
        <a:bodyPr/>
        <a:lstStyle/>
        <a:p>
          <a:pPr marL="0" indent="0">
            <a:spcAft>
              <a:spcPts val="1200"/>
            </a:spcAft>
            <a:buFont typeface="+mj-lt"/>
            <a:buNone/>
          </a:pPr>
          <a:r>
            <a:rPr lang="en-US" sz="1200" b="1" kern="1200">
              <a:latin typeface="Avenir Next LT Pro" panose="02020404030301010803"/>
              <a:ea typeface="+mn-ea"/>
              <a:cs typeface="+mn-cs"/>
            </a:rPr>
            <a:t>C. Develop sufficient detail </a:t>
          </a:r>
          <a:r>
            <a:rPr lang="en-US" sz="1200" b="0" kern="1200">
              <a:latin typeface="Avenir Next LT Pro" panose="02020404030301010803"/>
              <a:ea typeface="+mn-ea"/>
              <a:cs typeface="+mn-cs"/>
            </a:rPr>
            <a:t>to contract the facilitator for PHASE 3</a:t>
          </a:r>
          <a:endParaRPr lang="en-GB" sz="1200" b="0" kern="1200" dirty="0">
            <a:latin typeface="Avenir Next LT Pro" panose="02020404030301010803"/>
            <a:ea typeface="+mn-ea"/>
            <a:cs typeface="+mn-cs"/>
          </a:endParaRPr>
        </a:p>
      </dgm:t>
    </dgm:pt>
    <dgm:pt modelId="{1E295D00-5793-411A-AF03-F480DC52AE8F}" type="parTrans" cxnId="{1100B4B8-999A-465C-B276-86EA35BDEDF9}">
      <dgm:prSet/>
      <dgm:spPr/>
      <dgm:t>
        <a:bodyPr/>
        <a:lstStyle/>
        <a:p>
          <a:endParaRPr lang="en-GB"/>
        </a:p>
      </dgm:t>
    </dgm:pt>
    <dgm:pt modelId="{76760785-5B75-4803-B7E3-974AE7ADDF97}" type="sibTrans" cxnId="{1100B4B8-999A-465C-B276-86EA35BDEDF9}">
      <dgm:prSet/>
      <dgm:spPr/>
      <dgm:t>
        <a:bodyPr/>
        <a:lstStyle/>
        <a:p>
          <a:endParaRPr lang="en-GB"/>
        </a:p>
      </dgm:t>
    </dgm:pt>
    <dgm:pt modelId="{C5DB8C61-F0FE-43AB-B284-D23A19EECA97}">
      <dgm:prSet custT="1"/>
      <dgm:spPr/>
      <dgm:t>
        <a:bodyPr/>
        <a:lstStyle/>
        <a:p>
          <a:pPr marL="0" indent="0">
            <a:spcAft>
              <a:spcPts val="1200"/>
            </a:spcAft>
            <a:buFont typeface="+mj-lt"/>
            <a:buNone/>
          </a:pPr>
          <a:r>
            <a:rPr lang="en-US" sz="1200" b="1" kern="1200">
              <a:latin typeface="Avenir Next LT Pro" panose="02020404030301010803"/>
              <a:ea typeface="+mn-ea"/>
              <a:cs typeface="+mn-cs"/>
            </a:rPr>
            <a:t>D. Include some flexibility </a:t>
          </a:r>
          <a:r>
            <a:rPr lang="en-US" sz="1200" b="0" kern="1200">
              <a:latin typeface="Avenir Next LT Pro" panose="02020404030301010803"/>
              <a:ea typeface="+mn-ea"/>
              <a:cs typeface="+mn-cs"/>
            </a:rPr>
            <a:t>for change/adaptation along the way?</a:t>
          </a:r>
          <a:endParaRPr lang="en-GB" sz="1200" b="0" kern="1200" dirty="0">
            <a:latin typeface="Avenir Next LT Pro" panose="02020404030301010803"/>
            <a:ea typeface="+mn-ea"/>
            <a:cs typeface="+mn-cs"/>
          </a:endParaRPr>
        </a:p>
      </dgm:t>
    </dgm:pt>
    <dgm:pt modelId="{833357F1-0F87-4C87-ABFA-31398544FAF1}" type="parTrans" cxnId="{75AC6935-6A9A-4485-AB9E-F96C29BB28E4}">
      <dgm:prSet/>
      <dgm:spPr/>
      <dgm:t>
        <a:bodyPr/>
        <a:lstStyle/>
        <a:p>
          <a:endParaRPr lang="en-GB"/>
        </a:p>
      </dgm:t>
    </dgm:pt>
    <dgm:pt modelId="{15FDD0D8-9527-437A-BDFC-6103369A7D86}" type="sibTrans" cxnId="{75AC6935-6A9A-4485-AB9E-F96C29BB28E4}">
      <dgm:prSet/>
      <dgm:spPr/>
      <dgm:t>
        <a:bodyPr/>
        <a:lstStyle/>
        <a:p>
          <a:endParaRPr lang="en-GB"/>
        </a:p>
      </dgm:t>
    </dgm:pt>
    <dgm:pt modelId="{7A59AA9D-2017-455C-B068-90FFD0D2402F}">
      <dgm:prSet custT="1"/>
      <dgm:spPr/>
      <dgm:t>
        <a:bodyPr/>
        <a:lstStyle/>
        <a:p>
          <a:pPr marL="0" indent="0">
            <a:spcAft>
              <a:spcPts val="1200"/>
            </a:spcAft>
            <a:buFont typeface="+mj-lt"/>
            <a:buNone/>
          </a:pPr>
          <a:r>
            <a:rPr lang="en-US" sz="1200" b="1" kern="1200">
              <a:latin typeface="Avenir Next LT Pro" panose="02020404030301010803"/>
              <a:ea typeface="+mn-ea"/>
              <a:cs typeface="+mn-cs"/>
            </a:rPr>
            <a:t>E. Include comms plan </a:t>
          </a:r>
          <a:r>
            <a:rPr lang="en-US" sz="1200" b="0" kern="1200">
              <a:latin typeface="Avenir Next LT Pro" panose="02020404030301010803"/>
              <a:ea typeface="+mn-ea"/>
              <a:cs typeface="+mn-cs"/>
            </a:rPr>
            <a:t>(vital for transparency)</a:t>
          </a:r>
          <a:endParaRPr lang="en-GB" sz="1200" b="0" kern="1200" dirty="0">
            <a:latin typeface="Avenir Next LT Pro" panose="02020404030301010803"/>
            <a:ea typeface="+mn-ea"/>
            <a:cs typeface="+mn-cs"/>
          </a:endParaRPr>
        </a:p>
      </dgm:t>
    </dgm:pt>
    <dgm:pt modelId="{C1D580E9-E789-4497-8A59-F554D535FCC5}" type="parTrans" cxnId="{248A65FB-ED7B-4649-8F66-8976A107BEF6}">
      <dgm:prSet/>
      <dgm:spPr/>
      <dgm:t>
        <a:bodyPr/>
        <a:lstStyle/>
        <a:p>
          <a:endParaRPr lang="en-GB"/>
        </a:p>
      </dgm:t>
    </dgm:pt>
    <dgm:pt modelId="{6C0DE06D-D84E-414D-B242-1521F9304DEF}" type="sibTrans" cxnId="{248A65FB-ED7B-4649-8F66-8976A107BEF6}">
      <dgm:prSet/>
      <dgm:spPr/>
      <dgm:t>
        <a:bodyPr/>
        <a:lstStyle/>
        <a:p>
          <a:endParaRPr lang="en-GB"/>
        </a:p>
      </dgm:t>
    </dgm:pt>
    <dgm:pt modelId="{25894991-1375-42BA-81B1-5A4E2E3830A6}">
      <dgm:prSet custT="1"/>
      <dgm:spPr/>
      <dgm:t>
        <a:bodyPr/>
        <a:lstStyle/>
        <a:p>
          <a:pPr marL="114300" indent="0">
            <a:spcAft>
              <a:spcPts val="1200"/>
            </a:spcAft>
            <a:buFont typeface="+mj-lt"/>
            <a:buNone/>
          </a:pPr>
          <a:endParaRPr lang="en-GB" sz="1200" b="0" kern="1200" dirty="0"/>
        </a:p>
      </dgm:t>
    </dgm:pt>
    <dgm:pt modelId="{0E42AF55-60D1-4546-A607-A50FA5EAAA64}" type="parTrans" cxnId="{9108D18C-8BB2-4E98-A029-BEF1FC78D460}">
      <dgm:prSet/>
      <dgm:spPr/>
      <dgm:t>
        <a:bodyPr/>
        <a:lstStyle/>
        <a:p>
          <a:endParaRPr lang="en-GB"/>
        </a:p>
      </dgm:t>
    </dgm:pt>
    <dgm:pt modelId="{25AC77F1-C1F8-4ECE-AFAA-81050C9BDEDC}" type="sibTrans" cxnId="{9108D18C-8BB2-4E98-A029-BEF1FC78D460}">
      <dgm:prSet/>
      <dgm:spPr/>
      <dgm:t>
        <a:bodyPr/>
        <a:lstStyle/>
        <a:p>
          <a:endParaRPr lang="en-GB"/>
        </a:p>
      </dgm:t>
    </dgm:pt>
    <dgm:pt modelId="{E4FC6E72-8322-4AED-9F7C-F1F4CC5C8BD7}">
      <dgm:prSet custT="1"/>
      <dgm:spPr/>
      <dgm:t>
        <a:bodyPr/>
        <a:lstStyle/>
        <a:p>
          <a:pPr marL="0" indent="0">
            <a:spcBef>
              <a:spcPct val="0"/>
            </a:spcBef>
            <a:spcAft>
              <a:spcPts val="600"/>
            </a:spcAft>
            <a:buNone/>
          </a:pPr>
          <a:endParaRPr lang="en-GB" sz="1200" kern="1200" dirty="0"/>
        </a:p>
      </dgm:t>
    </dgm:pt>
    <dgm:pt modelId="{8CE33887-47D7-41A1-A20D-AF85B9C03289}" type="parTrans" cxnId="{00204F34-D963-4398-A0A5-B54B7E3F7CBC}">
      <dgm:prSet/>
      <dgm:spPr/>
      <dgm:t>
        <a:bodyPr/>
        <a:lstStyle/>
        <a:p>
          <a:endParaRPr lang="en-GB"/>
        </a:p>
      </dgm:t>
    </dgm:pt>
    <dgm:pt modelId="{429D019B-771E-437F-90C3-0E65B3AC2B9D}" type="sibTrans" cxnId="{00204F34-D963-4398-A0A5-B54B7E3F7CBC}">
      <dgm:prSet/>
      <dgm:spPr/>
      <dgm:t>
        <a:bodyPr/>
        <a:lstStyle/>
        <a:p>
          <a:endParaRPr lang="en-GB"/>
        </a:p>
      </dgm:t>
    </dgm:pt>
    <dgm:pt modelId="{D5EBD7D3-0783-4F74-830F-ED50472561E5}">
      <dgm:prSet custT="1"/>
      <dgm:spPr/>
      <dgm:t>
        <a:bodyPr/>
        <a:lstStyle/>
        <a:p>
          <a:pPr marL="0">
            <a:buNone/>
          </a:pPr>
          <a:endParaRPr lang="en-GB" sz="1200" dirty="0"/>
        </a:p>
      </dgm:t>
    </dgm:pt>
    <dgm:pt modelId="{03445843-FDFE-473B-9468-A565483D81EF}" type="parTrans" cxnId="{5A8AA9A5-08C3-4362-BCB4-9807EBE8A7EF}">
      <dgm:prSet/>
      <dgm:spPr/>
      <dgm:t>
        <a:bodyPr/>
        <a:lstStyle/>
        <a:p>
          <a:endParaRPr lang="en-GB"/>
        </a:p>
      </dgm:t>
    </dgm:pt>
    <dgm:pt modelId="{982FD6A1-9B36-4FD1-AE49-ED7E8470B72B}" type="sibTrans" cxnId="{5A8AA9A5-08C3-4362-BCB4-9807EBE8A7EF}">
      <dgm:prSet/>
      <dgm:spPr/>
      <dgm:t>
        <a:bodyPr/>
        <a:lstStyle/>
        <a:p>
          <a:endParaRPr lang="en-GB"/>
        </a:p>
      </dgm:t>
    </dgm:pt>
    <dgm:pt modelId="{6A013894-B6FC-41CB-9A78-B7A4FDC2F433}">
      <dgm:prSet custT="1"/>
      <dgm:spPr/>
      <dgm:t>
        <a:bodyPr/>
        <a:lstStyle/>
        <a:p>
          <a:pPr marL="0">
            <a:buNone/>
          </a:pPr>
          <a:endParaRPr lang="en-GB" sz="1200" dirty="0"/>
        </a:p>
      </dgm:t>
    </dgm:pt>
    <dgm:pt modelId="{CB6E514E-F443-4034-87DD-769DF9A0A87B}" type="parTrans" cxnId="{1585C9AB-5B62-4404-80FD-8387BDED9240}">
      <dgm:prSet/>
      <dgm:spPr/>
      <dgm:t>
        <a:bodyPr/>
        <a:lstStyle/>
        <a:p>
          <a:endParaRPr lang="en-GB"/>
        </a:p>
      </dgm:t>
    </dgm:pt>
    <dgm:pt modelId="{1AB08EA4-720E-4CC5-88F2-E07E6E2B37D4}" type="sibTrans" cxnId="{1585C9AB-5B62-4404-80FD-8387BDED9240}">
      <dgm:prSet/>
      <dgm:spPr/>
      <dgm:t>
        <a:bodyPr/>
        <a:lstStyle/>
        <a:p>
          <a:endParaRPr lang="en-GB"/>
        </a:p>
      </dgm:t>
    </dgm:pt>
    <dgm:pt modelId="{9C0A1959-34B8-4320-8D7C-AB55C7270A82}">
      <dgm:prSet custT="1"/>
      <dgm:spPr/>
      <dgm:t>
        <a:bodyPr/>
        <a:lstStyle/>
        <a:p>
          <a:pPr marL="0">
            <a:buNone/>
          </a:pPr>
          <a:endParaRPr lang="en-GB" sz="1200" b="1" dirty="0"/>
        </a:p>
      </dgm:t>
    </dgm:pt>
    <dgm:pt modelId="{3C7E3544-8161-4057-86C6-188897AA10FB}" type="parTrans" cxnId="{66A170E8-34E5-4F01-B890-BDE464599FEF}">
      <dgm:prSet/>
      <dgm:spPr/>
      <dgm:t>
        <a:bodyPr/>
        <a:lstStyle/>
        <a:p>
          <a:endParaRPr lang="en-GB"/>
        </a:p>
      </dgm:t>
    </dgm:pt>
    <dgm:pt modelId="{B45D7F88-2218-4B91-ADB3-5237A756357A}" type="sibTrans" cxnId="{66A170E8-34E5-4F01-B890-BDE464599FEF}">
      <dgm:prSet/>
      <dgm:spPr/>
      <dgm:t>
        <a:bodyPr/>
        <a:lstStyle/>
        <a:p>
          <a:endParaRPr lang="en-GB"/>
        </a:p>
      </dgm:t>
    </dgm:pt>
    <dgm:pt modelId="{1491907A-219B-4066-BB35-9B502558A832}">
      <dgm:prSet phldrT="[Text]" custT="1"/>
      <dgm:spPr/>
      <dgm:t>
        <a:bodyPr/>
        <a:lstStyle/>
        <a:p>
          <a:pPr marL="0" marR="0" lvl="0" indent="0" defTabSz="91440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dirty="0"/>
            <a:t>Autistic people</a:t>
          </a:r>
          <a:endParaRPr lang="en-GB" sz="1100" dirty="0"/>
        </a:p>
      </dgm:t>
    </dgm:pt>
    <dgm:pt modelId="{FDCC6565-8855-4736-A1FA-4B3AB22DAA2C}" type="parTrans" cxnId="{5A22A10C-913B-499D-8DDC-243F1B8A2D8F}">
      <dgm:prSet/>
      <dgm:spPr/>
      <dgm:t>
        <a:bodyPr/>
        <a:lstStyle/>
        <a:p>
          <a:endParaRPr lang="en-GB"/>
        </a:p>
      </dgm:t>
    </dgm:pt>
    <dgm:pt modelId="{CBD807EB-9915-416B-99EE-CD06F87E38DF}" type="sibTrans" cxnId="{5A22A10C-913B-499D-8DDC-243F1B8A2D8F}">
      <dgm:prSet/>
      <dgm:spPr/>
      <dgm:t>
        <a:bodyPr/>
        <a:lstStyle/>
        <a:p>
          <a:endParaRPr lang="en-GB"/>
        </a:p>
      </dgm:t>
    </dgm:pt>
    <dgm:pt modelId="{453A3EE0-8EF8-420E-ADDA-77A621AAF653}">
      <dgm:prSet phldrT="[Text]" custT="1"/>
      <dgm:spPr/>
      <dgm:t>
        <a:bodyPr/>
        <a:lstStyle/>
        <a:p>
          <a:pPr marL="0" lvl="1" indent="0" defTabSz="488950">
            <a:lnSpc>
              <a:spcPct val="90000"/>
            </a:lnSpc>
            <a:spcBef>
              <a:spcPct val="0"/>
            </a:spcBef>
            <a:spcAft>
              <a:spcPts val="600"/>
            </a:spcAft>
            <a:buFont typeface="Arial" panose="020B0604020202020204" pitchFamily="34" charset="0"/>
            <a:buNone/>
          </a:pPr>
          <a:r>
            <a:rPr lang="en-US" sz="1200" b="1" dirty="0"/>
            <a:t>C. Feedback to all </a:t>
          </a:r>
          <a:endParaRPr lang="en-GB" sz="1200" b="1" dirty="0"/>
        </a:p>
      </dgm:t>
    </dgm:pt>
    <dgm:pt modelId="{3B48EDDE-2912-4431-B871-85A7081F02C5}" type="parTrans" cxnId="{38BA8241-AF32-450B-8087-A9E1AC372B65}">
      <dgm:prSet/>
      <dgm:spPr/>
      <dgm:t>
        <a:bodyPr/>
        <a:lstStyle/>
        <a:p>
          <a:endParaRPr lang="en-GB"/>
        </a:p>
      </dgm:t>
    </dgm:pt>
    <dgm:pt modelId="{73886F0E-017D-4423-9293-AA7732DA10A9}" type="sibTrans" cxnId="{38BA8241-AF32-450B-8087-A9E1AC372B65}">
      <dgm:prSet/>
      <dgm:spPr/>
      <dgm:t>
        <a:bodyPr/>
        <a:lstStyle/>
        <a:p>
          <a:endParaRPr lang="en-GB"/>
        </a:p>
      </dgm:t>
    </dgm:pt>
    <dgm:pt modelId="{15B5C215-72F5-4257-A19C-A363EF53B941}">
      <dgm:prSet phldrT="[Text]" custT="1"/>
      <dgm:spPr/>
      <dgm:t>
        <a:bodyPr/>
        <a:lstStyle/>
        <a:p>
          <a:pPr marL="0" lvl="1" indent="0" defTabSz="488950">
            <a:lnSpc>
              <a:spcPct val="90000"/>
            </a:lnSpc>
            <a:spcBef>
              <a:spcPct val="0"/>
            </a:spcBef>
            <a:spcAft>
              <a:spcPts val="600"/>
            </a:spcAft>
            <a:buFont typeface="Arial" panose="020B0604020202020204" pitchFamily="34" charset="0"/>
            <a:buChar char="•"/>
          </a:pPr>
          <a:r>
            <a:rPr lang="en-GB" sz="1100" dirty="0"/>
            <a:t>Charity representatives</a:t>
          </a:r>
        </a:p>
      </dgm:t>
    </dgm:pt>
    <dgm:pt modelId="{FDC0DB1F-9B4D-482A-BD7B-3F0E4B8CC8CE}" type="parTrans" cxnId="{CC7D77F4-2A8B-4169-B971-A01B178DCFE5}">
      <dgm:prSet/>
      <dgm:spPr/>
      <dgm:t>
        <a:bodyPr/>
        <a:lstStyle/>
        <a:p>
          <a:endParaRPr lang="en-GB"/>
        </a:p>
      </dgm:t>
    </dgm:pt>
    <dgm:pt modelId="{A3BC65E5-E8AE-48AE-88D3-FB4F7C27D8DD}" type="sibTrans" cxnId="{CC7D77F4-2A8B-4169-B971-A01B178DCFE5}">
      <dgm:prSet/>
      <dgm:spPr/>
      <dgm:t>
        <a:bodyPr/>
        <a:lstStyle/>
        <a:p>
          <a:endParaRPr lang="en-GB"/>
        </a:p>
      </dgm:t>
    </dgm:pt>
    <dgm:pt modelId="{85BBA174-D183-43CD-9649-59391212CB83}" type="pres">
      <dgm:prSet presAssocID="{E41FF0B3-1A16-48AD-AC44-E26D13F1F96C}" presName="Name0" presStyleCnt="0">
        <dgm:presLayoutVars>
          <dgm:dir/>
          <dgm:animLvl val="lvl"/>
          <dgm:resizeHandles val="exact"/>
        </dgm:presLayoutVars>
      </dgm:prSet>
      <dgm:spPr/>
    </dgm:pt>
    <dgm:pt modelId="{5DEE054D-DE35-4FF4-A267-7E25F121D9B4}" type="pres">
      <dgm:prSet presAssocID="{AE39F40C-2B68-49EC-BE11-F16AB472EC30}" presName="composite" presStyleCnt="0"/>
      <dgm:spPr/>
    </dgm:pt>
    <dgm:pt modelId="{DA035CEE-5DA8-4D65-8C6A-639C0EAB5F83}" type="pres">
      <dgm:prSet presAssocID="{AE39F40C-2B68-49EC-BE11-F16AB472EC30}" presName="parTx" presStyleLbl="alignNode1" presStyleIdx="0" presStyleCnt="5">
        <dgm:presLayoutVars>
          <dgm:chMax val="0"/>
          <dgm:chPref val="0"/>
          <dgm:bulletEnabled val="1"/>
        </dgm:presLayoutVars>
      </dgm:prSet>
      <dgm:spPr/>
    </dgm:pt>
    <dgm:pt modelId="{B1E73181-1B94-4F6F-9504-53155CB28F88}" type="pres">
      <dgm:prSet presAssocID="{AE39F40C-2B68-49EC-BE11-F16AB472EC30}" presName="desTx" presStyleLbl="alignAccFollowNode1" presStyleIdx="0" presStyleCnt="5">
        <dgm:presLayoutVars>
          <dgm:bulletEnabled val="1"/>
        </dgm:presLayoutVars>
      </dgm:prSet>
      <dgm:spPr/>
    </dgm:pt>
    <dgm:pt modelId="{EE35C0F6-AA59-4077-9059-676B4539F3E4}" type="pres">
      <dgm:prSet presAssocID="{624C5BEC-42A6-4046-B679-A340A5420051}" presName="space" presStyleCnt="0"/>
      <dgm:spPr/>
    </dgm:pt>
    <dgm:pt modelId="{CAAF81B5-5EC6-4F93-B8AD-836DFDE806E1}" type="pres">
      <dgm:prSet presAssocID="{F3F6D581-3FB9-44B4-AAAD-AE8534FABAFC}" presName="composite" presStyleCnt="0"/>
      <dgm:spPr/>
    </dgm:pt>
    <dgm:pt modelId="{98275FA9-A720-457A-8472-B1E204E22003}" type="pres">
      <dgm:prSet presAssocID="{F3F6D581-3FB9-44B4-AAAD-AE8534FABAFC}" presName="parTx" presStyleLbl="alignNode1" presStyleIdx="1" presStyleCnt="5">
        <dgm:presLayoutVars>
          <dgm:chMax val="0"/>
          <dgm:chPref val="0"/>
          <dgm:bulletEnabled val="1"/>
        </dgm:presLayoutVars>
      </dgm:prSet>
      <dgm:spPr/>
    </dgm:pt>
    <dgm:pt modelId="{31FC1209-027A-43C0-A944-BFC93681455B}" type="pres">
      <dgm:prSet presAssocID="{F3F6D581-3FB9-44B4-AAAD-AE8534FABAFC}" presName="desTx" presStyleLbl="alignAccFollowNode1" presStyleIdx="1" presStyleCnt="5">
        <dgm:presLayoutVars>
          <dgm:bulletEnabled val="1"/>
        </dgm:presLayoutVars>
      </dgm:prSet>
      <dgm:spPr/>
    </dgm:pt>
    <dgm:pt modelId="{D1E0A8C5-797C-431B-871D-0C14114B0F1F}" type="pres">
      <dgm:prSet presAssocID="{23E7712B-8250-45D8-BED6-7684572F6C0F}" presName="space" presStyleCnt="0"/>
      <dgm:spPr/>
    </dgm:pt>
    <dgm:pt modelId="{2A24946D-2E9B-4927-ADE7-05C637C2DD41}" type="pres">
      <dgm:prSet presAssocID="{92BB3E3A-2037-4765-ACB3-263D208A775F}" presName="composite" presStyleCnt="0"/>
      <dgm:spPr/>
    </dgm:pt>
    <dgm:pt modelId="{BC083A39-161E-41AD-8181-2A9BDF9A5B4D}" type="pres">
      <dgm:prSet presAssocID="{92BB3E3A-2037-4765-ACB3-263D208A775F}" presName="parTx" presStyleLbl="alignNode1" presStyleIdx="2" presStyleCnt="5">
        <dgm:presLayoutVars>
          <dgm:chMax val="0"/>
          <dgm:chPref val="0"/>
          <dgm:bulletEnabled val="1"/>
        </dgm:presLayoutVars>
      </dgm:prSet>
      <dgm:spPr/>
    </dgm:pt>
    <dgm:pt modelId="{FEF56C5D-0EAF-4C1D-B9E7-39627AA3DAE3}" type="pres">
      <dgm:prSet presAssocID="{92BB3E3A-2037-4765-ACB3-263D208A775F}" presName="desTx" presStyleLbl="alignAccFollowNode1" presStyleIdx="2" presStyleCnt="5">
        <dgm:presLayoutVars>
          <dgm:bulletEnabled val="1"/>
        </dgm:presLayoutVars>
      </dgm:prSet>
      <dgm:spPr/>
    </dgm:pt>
    <dgm:pt modelId="{255F1EFC-A9F9-4931-BDB2-90D99BB34836}" type="pres">
      <dgm:prSet presAssocID="{195870B9-7B3F-4EAD-9000-6D583D2D3EA2}" presName="space" presStyleCnt="0"/>
      <dgm:spPr/>
    </dgm:pt>
    <dgm:pt modelId="{B9AFA521-46A2-4FAA-B387-C66A6E1227D1}" type="pres">
      <dgm:prSet presAssocID="{0E829168-040D-4936-A236-4639116E478D}" presName="composite" presStyleCnt="0"/>
      <dgm:spPr/>
    </dgm:pt>
    <dgm:pt modelId="{BDC2421E-D20A-4B41-9A1E-E7AF16DEF276}" type="pres">
      <dgm:prSet presAssocID="{0E829168-040D-4936-A236-4639116E478D}" presName="parTx" presStyleLbl="alignNode1" presStyleIdx="3" presStyleCnt="5">
        <dgm:presLayoutVars>
          <dgm:chMax val="0"/>
          <dgm:chPref val="0"/>
          <dgm:bulletEnabled val="1"/>
        </dgm:presLayoutVars>
      </dgm:prSet>
      <dgm:spPr/>
    </dgm:pt>
    <dgm:pt modelId="{171E24F0-D736-401D-8B9A-CC71BE225B06}" type="pres">
      <dgm:prSet presAssocID="{0E829168-040D-4936-A236-4639116E478D}" presName="desTx" presStyleLbl="alignAccFollowNode1" presStyleIdx="3" presStyleCnt="5">
        <dgm:presLayoutVars>
          <dgm:bulletEnabled val="1"/>
        </dgm:presLayoutVars>
      </dgm:prSet>
      <dgm:spPr/>
    </dgm:pt>
    <dgm:pt modelId="{6CED9FB9-02A8-41C2-B22B-EC102E8E3A69}" type="pres">
      <dgm:prSet presAssocID="{D591691B-4DE0-4D64-8099-39A1BB783310}" presName="space" presStyleCnt="0"/>
      <dgm:spPr/>
    </dgm:pt>
    <dgm:pt modelId="{6502FE09-7A19-4906-96C9-90890BA2DCF9}" type="pres">
      <dgm:prSet presAssocID="{4BC59CF0-469F-4483-97E2-6550DFC61CE8}" presName="composite" presStyleCnt="0"/>
      <dgm:spPr/>
    </dgm:pt>
    <dgm:pt modelId="{A50B8F66-6D17-48F6-953C-525F8AB3A766}" type="pres">
      <dgm:prSet presAssocID="{4BC59CF0-469F-4483-97E2-6550DFC61CE8}" presName="parTx" presStyleLbl="alignNode1" presStyleIdx="4" presStyleCnt="5">
        <dgm:presLayoutVars>
          <dgm:chMax val="0"/>
          <dgm:chPref val="0"/>
          <dgm:bulletEnabled val="1"/>
        </dgm:presLayoutVars>
      </dgm:prSet>
      <dgm:spPr/>
    </dgm:pt>
    <dgm:pt modelId="{F9FDD272-FFF6-4E0E-97F8-DA6403A6CDE8}" type="pres">
      <dgm:prSet presAssocID="{4BC59CF0-469F-4483-97E2-6550DFC61CE8}" presName="desTx" presStyleLbl="alignAccFollowNode1" presStyleIdx="4" presStyleCnt="5">
        <dgm:presLayoutVars>
          <dgm:bulletEnabled val="1"/>
        </dgm:presLayoutVars>
      </dgm:prSet>
      <dgm:spPr/>
    </dgm:pt>
  </dgm:ptLst>
  <dgm:cxnLst>
    <dgm:cxn modelId="{3F5D7504-B591-4F93-85EC-27BE5C49D227}" srcId="{E41FF0B3-1A16-48AD-AC44-E26D13F1F96C}" destId="{AE39F40C-2B68-49EC-BE11-F16AB472EC30}" srcOrd="0" destOrd="0" parTransId="{F63712BB-5AF5-433E-847B-1452DE96FA49}" sibTransId="{624C5BEC-42A6-4046-B679-A340A5420051}"/>
    <dgm:cxn modelId="{A1DC1B07-3372-4CC1-9347-F6403FC6247C}" srcId="{F3F6D581-3FB9-44B4-AAAD-AE8534FABAFC}" destId="{9FF223AE-892B-4AA2-A557-F2BED07AF7F1}" srcOrd="0" destOrd="0" parTransId="{6C641A16-2BBD-4E68-BDD8-AAEF8126F76A}" sibTransId="{455BA929-FF6C-431C-A7E8-4B9B122EEAAE}"/>
    <dgm:cxn modelId="{F173F609-5F27-4CB1-B032-8A8303A6DB2B}" type="presOf" srcId="{9C0A1959-34B8-4320-8D7C-AB55C7270A82}" destId="{F9FDD272-FFF6-4E0E-97F8-DA6403A6CDE8}" srcOrd="0" destOrd="2" presId="urn:microsoft.com/office/officeart/2005/8/layout/hList1"/>
    <dgm:cxn modelId="{5A22A10C-913B-499D-8DDC-243F1B8A2D8F}" srcId="{AE39F40C-2B68-49EC-BE11-F16AB472EC30}" destId="{1491907A-219B-4066-BB35-9B502558A832}" srcOrd="4" destOrd="0" parTransId="{FDCC6565-8855-4736-A1FA-4B3AB22DAA2C}" sibTransId="{CBD807EB-9915-416B-99EE-CD06F87E38DF}"/>
    <dgm:cxn modelId="{BC56DF19-0537-4E08-835D-C87A9C176425}" type="presOf" srcId="{25894991-1375-42BA-81B1-5A4E2E3830A6}" destId="{31FC1209-027A-43C0-A944-BFC93681455B}" srcOrd="0" destOrd="5" presId="urn:microsoft.com/office/officeart/2005/8/layout/hList1"/>
    <dgm:cxn modelId="{458AA61B-4B3C-4418-94EE-A5E8692E2D66}" type="presOf" srcId="{D5EBD7D3-0783-4F74-830F-ED50472561E5}" destId="{F9FDD272-FFF6-4E0E-97F8-DA6403A6CDE8}" srcOrd="0" destOrd="0" presId="urn:microsoft.com/office/officeart/2005/8/layout/hList1"/>
    <dgm:cxn modelId="{5B76B020-A315-4284-A121-7F003AB06EE6}" type="presOf" srcId="{15B5C215-72F5-4257-A19C-A363EF53B941}" destId="{B1E73181-1B94-4F6F-9504-53155CB28F88}" srcOrd="0" destOrd="7" presId="urn:microsoft.com/office/officeart/2005/8/layout/hList1"/>
    <dgm:cxn modelId="{CD21672F-629E-4ADC-8B03-0C11A8F76208}" srcId="{92BB3E3A-2037-4765-ACB3-263D208A775F}" destId="{289ACA6A-4F98-4503-99A8-730A73848580}" srcOrd="0" destOrd="0" parTransId="{93365395-A7D9-45BF-92A6-3024C31A41AB}" sibTransId="{1AF91DC2-F326-4D3A-B55D-C47D8463796C}"/>
    <dgm:cxn modelId="{360D3030-3E01-4685-A036-032548EF58AA}" type="presOf" srcId="{6A013894-B6FC-41CB-9A78-B7A4FDC2F433}" destId="{F9FDD272-FFF6-4E0E-97F8-DA6403A6CDE8}" srcOrd="0" destOrd="1" presId="urn:microsoft.com/office/officeart/2005/8/layout/hList1"/>
    <dgm:cxn modelId="{A1533C34-E98A-4675-A93A-7DDDD103D6B7}" srcId="{AE39F40C-2B68-49EC-BE11-F16AB472EC30}" destId="{7B881279-647C-4451-976D-814D803C309F}" srcOrd="8" destOrd="0" parTransId="{48F26473-4370-446B-A9F8-AD3E5BA17613}" sibTransId="{DEF94625-A6C3-4A9A-BA2D-7A9168A2E638}"/>
    <dgm:cxn modelId="{00204F34-D963-4398-A0A5-B54B7E3F7CBC}" srcId="{0E829168-040D-4936-A236-4639116E478D}" destId="{E4FC6E72-8322-4AED-9F7C-F1F4CC5C8BD7}" srcOrd="0" destOrd="0" parTransId="{8CE33887-47D7-41A1-A20D-AF85B9C03289}" sibTransId="{429D019B-771E-437F-90C3-0E65B3AC2B9D}"/>
    <dgm:cxn modelId="{D5A2FB34-0C8D-4394-AAB8-3E41EC19ACC2}" srcId="{E41FF0B3-1A16-48AD-AC44-E26D13F1F96C}" destId="{F3F6D581-3FB9-44B4-AAAD-AE8534FABAFC}" srcOrd="1" destOrd="0" parTransId="{7299F25D-866E-4F9F-97D7-FB603C7E6C83}" sibTransId="{23E7712B-8250-45D8-BED6-7684572F6C0F}"/>
    <dgm:cxn modelId="{75AC6935-6A9A-4485-AB9E-F96C29BB28E4}" srcId="{F3F6D581-3FB9-44B4-AAAD-AE8534FABAFC}" destId="{C5DB8C61-F0FE-43AB-B284-D23A19EECA97}" srcOrd="3" destOrd="0" parTransId="{833357F1-0F87-4C87-ABFA-31398544FAF1}" sibTransId="{15FDD0D8-9527-437A-BDFC-6103369A7D86}"/>
    <dgm:cxn modelId="{6661FB35-4A1B-4CC8-A299-87EABA137786}" srcId="{AE39F40C-2B68-49EC-BE11-F16AB472EC30}" destId="{B03BD313-5DEC-4F7D-9BC6-65CE8AF0CAC5}" srcOrd="3" destOrd="0" parTransId="{74FE90F6-F821-4513-8665-B2E1493DA348}" sibTransId="{68A97D0A-82B7-4CA2-A520-00B6BCF46E6C}"/>
    <dgm:cxn modelId="{D52D573A-E21B-43A8-B67E-CE69987EB4E9}" srcId="{AE39F40C-2B68-49EC-BE11-F16AB472EC30}" destId="{0D70F1AF-9539-418F-8AB1-D940B5DFC8C8}" srcOrd="6" destOrd="0" parTransId="{A78201A6-64C6-4C49-961B-FD170E45069B}" sibTransId="{2C4AE183-B5C4-40F4-AA35-B8DEB66142E0}"/>
    <dgm:cxn modelId="{6347C35C-0912-448B-8E2B-448164308323}" type="presOf" srcId="{9AA7A60F-58C3-4A01-9469-20FE46C2E43B}" destId="{B1E73181-1B94-4F6F-9504-53155CB28F88}" srcOrd="0" destOrd="1" presId="urn:microsoft.com/office/officeart/2005/8/layout/hList1"/>
    <dgm:cxn modelId="{D3FBC15D-E971-4470-A126-6DF68E2D9B28}" type="presOf" srcId="{7B881279-647C-4451-976D-814D803C309F}" destId="{B1E73181-1B94-4F6F-9504-53155CB28F88}" srcOrd="0" destOrd="8" presId="urn:microsoft.com/office/officeart/2005/8/layout/hList1"/>
    <dgm:cxn modelId="{BEE75160-7B78-4F3F-BCD0-1D49004D3364}" srcId="{AE39F40C-2B68-49EC-BE11-F16AB472EC30}" destId="{8C4D0319-034B-47F7-9CA3-1705F3F19524}" srcOrd="2" destOrd="0" parTransId="{88627AD6-6E99-4BC3-BF42-89420ECE31C2}" sibTransId="{D8252BB6-6E2F-49E5-9306-DD5FDF42E6CE}"/>
    <dgm:cxn modelId="{38BA8241-AF32-450B-8087-A9E1AC372B65}" srcId="{AE39F40C-2B68-49EC-BE11-F16AB472EC30}" destId="{453A3EE0-8EF8-420E-ADDA-77A621AAF653}" srcOrd="9" destOrd="0" parTransId="{3B48EDDE-2912-4431-B871-85A7081F02C5}" sibTransId="{73886F0E-017D-4423-9293-AA7732DA10A9}"/>
    <dgm:cxn modelId="{1DA6D063-1833-48EB-AFBC-57C4E8419B0F}" type="presOf" srcId="{0E829168-040D-4936-A236-4639116E478D}" destId="{BDC2421E-D20A-4B41-9A1E-E7AF16DEF276}" srcOrd="0" destOrd="0" presId="urn:microsoft.com/office/officeart/2005/8/layout/hList1"/>
    <dgm:cxn modelId="{1BF31445-ACE6-4AA0-AB94-34F847DE23E6}" srcId="{92BB3E3A-2037-4765-ACB3-263D208A775F}" destId="{BF92D5BB-35C2-435D-B63E-CD6BA7E7CDBF}" srcOrd="1" destOrd="0" parTransId="{F2241FA5-AB54-4E69-A7F1-3EB7B442AB72}" sibTransId="{A9BEC4AD-12AC-4B83-9168-F68287F413BD}"/>
    <dgm:cxn modelId="{5F39A16E-2D3F-4A15-88EF-0E34A099E032}" type="presOf" srcId="{E4FC6E72-8322-4AED-9F7C-F1F4CC5C8BD7}" destId="{171E24F0-D736-401D-8B9A-CC71BE225B06}" srcOrd="0" destOrd="0" presId="urn:microsoft.com/office/officeart/2005/8/layout/hList1"/>
    <dgm:cxn modelId="{E5D9D56E-5A66-402F-B8D8-BE115D49EA4B}" srcId="{AE39F40C-2B68-49EC-BE11-F16AB472EC30}" destId="{EF57260B-8939-4547-BDDE-052243B46304}" srcOrd="0" destOrd="0" parTransId="{96FA11BB-C808-4585-BACE-106F043D6509}" sibTransId="{18F4F1FE-C7C3-420C-AE4B-C046425CAD58}"/>
    <dgm:cxn modelId="{55846C53-191D-455D-B5E4-3E6E2ED03879}" type="presOf" srcId="{289ACA6A-4F98-4503-99A8-730A73848580}" destId="{FEF56C5D-0EAF-4C1D-B9E7-39627AA3DAE3}" srcOrd="0" destOrd="0" presId="urn:microsoft.com/office/officeart/2005/8/layout/hList1"/>
    <dgm:cxn modelId="{2C540A59-BAE9-49C8-AF00-50117DFCF173}" type="presOf" srcId="{390A050A-6736-42CC-840F-706B85B022DD}" destId="{B1E73181-1B94-4F6F-9504-53155CB28F88}" srcOrd="0" destOrd="10" presId="urn:microsoft.com/office/officeart/2005/8/layout/hList1"/>
    <dgm:cxn modelId="{66DAA65A-3A48-440D-8E8E-07CC241D48E7}" type="presOf" srcId="{F8B7B475-0213-4010-AD67-B9DF809C9D2F}" destId="{31FC1209-027A-43C0-A944-BFC93681455B}" srcOrd="0" destOrd="2" presId="urn:microsoft.com/office/officeart/2005/8/layout/hList1"/>
    <dgm:cxn modelId="{4D45DF7C-4CB4-4072-84D7-885660B497BD}" type="presOf" srcId="{4BC59CF0-469F-4483-97E2-6550DFC61CE8}" destId="{A50B8F66-6D17-48F6-953C-525F8AB3A766}" srcOrd="0" destOrd="0" presId="urn:microsoft.com/office/officeart/2005/8/layout/hList1"/>
    <dgm:cxn modelId="{69201C80-2DCA-4723-992C-A41C83E94D0C}" srcId="{AE39F40C-2B68-49EC-BE11-F16AB472EC30}" destId="{390A050A-6736-42CC-840F-706B85B022DD}" srcOrd="10" destOrd="0" parTransId="{FDD54CF9-608B-4EDA-9397-D9BB64A5E7D8}" sibTransId="{23D6E1A4-D069-4948-A8AB-5ED0E7AE7429}"/>
    <dgm:cxn modelId="{D601AE86-1CBB-4E1E-AA52-178CA800383B}" srcId="{E41FF0B3-1A16-48AD-AC44-E26D13F1F96C}" destId="{4BC59CF0-469F-4483-97E2-6550DFC61CE8}" srcOrd="4" destOrd="0" parTransId="{10D94589-E34F-49FA-BD1D-A0C9C5315E0D}" sibTransId="{2363091D-F7F1-4552-A64D-F01327CE9D19}"/>
    <dgm:cxn modelId="{01D3DD89-EE84-4547-8633-CD1C79A4CB67}" srcId="{E41FF0B3-1A16-48AD-AC44-E26D13F1F96C}" destId="{92BB3E3A-2037-4765-ACB3-263D208A775F}" srcOrd="2" destOrd="0" parTransId="{57A18F27-1758-4FC8-B782-BDF8CE75CA25}" sibTransId="{195870B9-7B3F-4EAD-9000-6D583D2D3EA2}"/>
    <dgm:cxn modelId="{9108D18C-8BB2-4E98-A029-BEF1FC78D460}" srcId="{F3F6D581-3FB9-44B4-AAAD-AE8534FABAFC}" destId="{25894991-1375-42BA-81B1-5A4E2E3830A6}" srcOrd="5" destOrd="0" parTransId="{0E42AF55-60D1-4546-A607-A50FA5EAAA64}" sibTransId="{25AC77F1-C1F8-4ECE-AFAA-81050C9BDEDC}"/>
    <dgm:cxn modelId="{1649E48F-41FB-4D70-AE59-0CCCB432AD5B}" type="presOf" srcId="{BF92D5BB-35C2-435D-B63E-CD6BA7E7CDBF}" destId="{FEF56C5D-0EAF-4C1D-B9E7-39627AA3DAE3}" srcOrd="0" destOrd="1" presId="urn:microsoft.com/office/officeart/2005/8/layout/hList1"/>
    <dgm:cxn modelId="{DD21CE98-D6BE-4678-B887-2D42C6E9FF04}" type="presOf" srcId="{7A59AA9D-2017-455C-B068-90FFD0D2402F}" destId="{31FC1209-027A-43C0-A944-BFC93681455B}" srcOrd="0" destOrd="4" presId="urn:microsoft.com/office/officeart/2005/8/layout/hList1"/>
    <dgm:cxn modelId="{D9E30B99-8045-445A-AAE6-8B5A333185D3}" type="presOf" srcId="{9FF223AE-892B-4AA2-A557-F2BED07AF7F1}" destId="{31FC1209-027A-43C0-A944-BFC93681455B}" srcOrd="0" destOrd="0" presId="urn:microsoft.com/office/officeart/2005/8/layout/hList1"/>
    <dgm:cxn modelId="{4580639E-DD66-4502-AE75-22AC29F36635}" type="presOf" srcId="{1491907A-219B-4066-BB35-9B502558A832}" destId="{B1E73181-1B94-4F6F-9504-53155CB28F88}" srcOrd="0" destOrd="4" presId="urn:microsoft.com/office/officeart/2005/8/layout/hList1"/>
    <dgm:cxn modelId="{5A8AA9A5-08C3-4362-BCB4-9807EBE8A7EF}" srcId="{4BC59CF0-469F-4483-97E2-6550DFC61CE8}" destId="{D5EBD7D3-0783-4F74-830F-ED50472561E5}" srcOrd="0" destOrd="0" parTransId="{03445843-FDFE-473B-9468-A565483D81EF}" sibTransId="{982FD6A1-9B36-4FD1-AE49-ED7E8470B72B}"/>
    <dgm:cxn modelId="{1585C9AB-5B62-4404-80FD-8387BDED9240}" srcId="{4BC59CF0-469F-4483-97E2-6550DFC61CE8}" destId="{6A013894-B6FC-41CB-9A78-B7A4FDC2F433}" srcOrd="1" destOrd="0" parTransId="{CB6E514E-F443-4034-87DD-769DF9A0A87B}" sibTransId="{1AB08EA4-720E-4CC5-88F2-E07E6E2B37D4}"/>
    <dgm:cxn modelId="{5563F2AC-E0A7-4FDB-8651-1A2937B438E2}" srcId="{AE39F40C-2B68-49EC-BE11-F16AB472EC30}" destId="{F19CAD58-3975-4445-9B0E-D01423436C20}" srcOrd="5" destOrd="0" parTransId="{04EBB341-C825-4651-8E44-21486DE763AE}" sibTransId="{74E28333-EBFD-4743-AAB1-D68BE95D65DE}"/>
    <dgm:cxn modelId="{98D42DAF-1052-4298-AE63-D7D1835614B8}" srcId="{F3F6D581-3FB9-44B4-AAAD-AE8534FABAFC}" destId="{B022AD7C-E7CA-47CC-BE33-BCF79542DF8B}" srcOrd="1" destOrd="0" parTransId="{188563D9-6678-437F-BFA5-3F0A466E5DD5}" sibTransId="{684AC851-3411-4BE1-ACC4-9039A0A93035}"/>
    <dgm:cxn modelId="{7135B2B1-942D-4462-A44A-AA476FC9BCEF}" type="presOf" srcId="{EF57260B-8939-4547-BDDE-052243B46304}" destId="{B1E73181-1B94-4F6F-9504-53155CB28F88}" srcOrd="0" destOrd="0" presId="urn:microsoft.com/office/officeart/2005/8/layout/hList1"/>
    <dgm:cxn modelId="{C5A043B7-6AE4-4857-9B11-98EE62A0C3C8}" type="presOf" srcId="{C5DB8C61-F0FE-43AB-B284-D23A19EECA97}" destId="{31FC1209-027A-43C0-A944-BFC93681455B}" srcOrd="0" destOrd="3" presId="urn:microsoft.com/office/officeart/2005/8/layout/hList1"/>
    <dgm:cxn modelId="{1100B4B8-999A-465C-B276-86EA35BDEDF9}" srcId="{F3F6D581-3FB9-44B4-AAAD-AE8534FABAFC}" destId="{F8B7B475-0213-4010-AD67-B9DF809C9D2F}" srcOrd="2" destOrd="0" parTransId="{1E295D00-5793-411A-AF03-F480DC52AE8F}" sibTransId="{76760785-5B75-4803-B7E3-974AE7ADDF97}"/>
    <dgm:cxn modelId="{D2798FB9-9AD1-48ED-9FC6-625C6B1E9C0A}" type="presOf" srcId="{0D70F1AF-9539-418F-8AB1-D940B5DFC8C8}" destId="{B1E73181-1B94-4F6F-9504-53155CB28F88}" srcOrd="0" destOrd="6" presId="urn:microsoft.com/office/officeart/2005/8/layout/hList1"/>
    <dgm:cxn modelId="{792331C3-CAB8-4B7D-8863-712A997579FF}" type="presOf" srcId="{F19CAD58-3975-4445-9B0E-D01423436C20}" destId="{B1E73181-1B94-4F6F-9504-53155CB28F88}" srcOrd="0" destOrd="5" presId="urn:microsoft.com/office/officeart/2005/8/layout/hList1"/>
    <dgm:cxn modelId="{BE0725C6-A066-4491-9686-91E64428F49D}" type="presOf" srcId="{B03BD313-5DEC-4F7D-9BC6-65CE8AF0CAC5}" destId="{B1E73181-1B94-4F6F-9504-53155CB28F88}" srcOrd="0" destOrd="3" presId="urn:microsoft.com/office/officeart/2005/8/layout/hList1"/>
    <dgm:cxn modelId="{E4E5EACA-4B1A-4885-8BDD-33E7DAFF9621}" type="presOf" srcId="{F3F6D581-3FB9-44B4-AAAD-AE8534FABAFC}" destId="{98275FA9-A720-457A-8472-B1E204E22003}" srcOrd="0" destOrd="0" presId="urn:microsoft.com/office/officeart/2005/8/layout/hList1"/>
    <dgm:cxn modelId="{6862F0CF-180D-4424-B718-78F4D848ABDB}" type="presOf" srcId="{453A3EE0-8EF8-420E-ADDA-77A621AAF653}" destId="{B1E73181-1B94-4F6F-9504-53155CB28F88}" srcOrd="0" destOrd="9" presId="urn:microsoft.com/office/officeart/2005/8/layout/hList1"/>
    <dgm:cxn modelId="{EAEBABD8-8CF9-470B-9329-239BEB951C6A}" type="presOf" srcId="{AE39F40C-2B68-49EC-BE11-F16AB472EC30}" destId="{DA035CEE-5DA8-4D65-8C6A-639C0EAB5F83}" srcOrd="0" destOrd="0" presId="urn:microsoft.com/office/officeart/2005/8/layout/hList1"/>
    <dgm:cxn modelId="{F8728BDE-BC7A-49F9-965E-710B69B74BE8}" type="presOf" srcId="{92BB3E3A-2037-4765-ACB3-263D208A775F}" destId="{BC083A39-161E-41AD-8181-2A9BDF9A5B4D}" srcOrd="0" destOrd="0" presId="urn:microsoft.com/office/officeart/2005/8/layout/hList1"/>
    <dgm:cxn modelId="{F45923E8-05EB-4EF8-8956-320BED70E14E}" type="presOf" srcId="{E41FF0B3-1A16-48AD-AC44-E26D13F1F96C}" destId="{85BBA174-D183-43CD-9649-59391212CB83}" srcOrd="0" destOrd="0" presId="urn:microsoft.com/office/officeart/2005/8/layout/hList1"/>
    <dgm:cxn modelId="{66A170E8-34E5-4F01-B890-BDE464599FEF}" srcId="{4BC59CF0-469F-4483-97E2-6550DFC61CE8}" destId="{9C0A1959-34B8-4320-8D7C-AB55C7270A82}" srcOrd="2" destOrd="0" parTransId="{3C7E3544-8161-4057-86C6-188897AA10FB}" sibTransId="{B45D7F88-2218-4B91-ADB3-5237A756357A}"/>
    <dgm:cxn modelId="{7C2A4AEC-6676-488E-8DA4-966C1505412F}" type="presOf" srcId="{B022AD7C-E7CA-47CC-BE33-BCF79542DF8B}" destId="{31FC1209-027A-43C0-A944-BFC93681455B}" srcOrd="0" destOrd="1" presId="urn:microsoft.com/office/officeart/2005/8/layout/hList1"/>
    <dgm:cxn modelId="{5F4347F1-96C4-459D-89B3-AF8ABAF24C9C}" srcId="{AE39F40C-2B68-49EC-BE11-F16AB472EC30}" destId="{9AA7A60F-58C3-4A01-9469-20FE46C2E43B}" srcOrd="1" destOrd="0" parTransId="{6E9C4B59-99CD-4BCA-ADA5-1F213135288A}" sibTransId="{B86E327E-8844-470B-8C23-11B7C4E33DCD}"/>
    <dgm:cxn modelId="{CC7D77F4-2A8B-4169-B971-A01B178DCFE5}" srcId="{AE39F40C-2B68-49EC-BE11-F16AB472EC30}" destId="{15B5C215-72F5-4257-A19C-A363EF53B941}" srcOrd="7" destOrd="0" parTransId="{FDC0DB1F-9B4D-482A-BD7B-3F0E4B8CC8CE}" sibTransId="{A3BC65E5-E8AE-48AE-88D3-FB4F7C27D8DD}"/>
    <dgm:cxn modelId="{248A65FB-ED7B-4649-8F66-8976A107BEF6}" srcId="{F3F6D581-3FB9-44B4-AAAD-AE8534FABAFC}" destId="{7A59AA9D-2017-455C-B068-90FFD0D2402F}" srcOrd="4" destOrd="0" parTransId="{C1D580E9-E789-4497-8A59-F554D535FCC5}" sibTransId="{6C0DE06D-D84E-414D-B242-1521F9304DEF}"/>
    <dgm:cxn modelId="{DE1A78FE-5701-46F4-B944-4AD19754B38C}" srcId="{E41FF0B3-1A16-48AD-AC44-E26D13F1F96C}" destId="{0E829168-040D-4936-A236-4639116E478D}" srcOrd="3" destOrd="0" parTransId="{C3D7F988-C61C-48D9-98E7-BDC1B6CFF3CC}" sibTransId="{D591691B-4DE0-4D64-8099-39A1BB783310}"/>
    <dgm:cxn modelId="{B89B57FF-0B35-4B78-9E46-B82C0A761FA9}" type="presOf" srcId="{8C4D0319-034B-47F7-9CA3-1705F3F19524}" destId="{B1E73181-1B94-4F6F-9504-53155CB28F88}" srcOrd="0" destOrd="2" presId="urn:microsoft.com/office/officeart/2005/8/layout/hList1"/>
    <dgm:cxn modelId="{8EC205C3-D9E6-4F4F-BFE1-4D0E01564B58}" type="presParOf" srcId="{85BBA174-D183-43CD-9649-59391212CB83}" destId="{5DEE054D-DE35-4FF4-A267-7E25F121D9B4}" srcOrd="0" destOrd="0" presId="urn:microsoft.com/office/officeart/2005/8/layout/hList1"/>
    <dgm:cxn modelId="{278B6FED-74D9-4161-983B-E3796F512C03}" type="presParOf" srcId="{5DEE054D-DE35-4FF4-A267-7E25F121D9B4}" destId="{DA035CEE-5DA8-4D65-8C6A-639C0EAB5F83}" srcOrd="0" destOrd="0" presId="urn:microsoft.com/office/officeart/2005/8/layout/hList1"/>
    <dgm:cxn modelId="{5B1CEC1F-E266-405F-98BB-14CCDA68A92F}" type="presParOf" srcId="{5DEE054D-DE35-4FF4-A267-7E25F121D9B4}" destId="{B1E73181-1B94-4F6F-9504-53155CB28F88}" srcOrd="1" destOrd="0" presId="urn:microsoft.com/office/officeart/2005/8/layout/hList1"/>
    <dgm:cxn modelId="{81CF2138-8E45-45BB-AFB1-538D04DF6BA1}" type="presParOf" srcId="{85BBA174-D183-43CD-9649-59391212CB83}" destId="{EE35C0F6-AA59-4077-9059-676B4539F3E4}" srcOrd="1" destOrd="0" presId="urn:microsoft.com/office/officeart/2005/8/layout/hList1"/>
    <dgm:cxn modelId="{1D981659-17F3-4090-8253-D800E328D5A5}" type="presParOf" srcId="{85BBA174-D183-43CD-9649-59391212CB83}" destId="{CAAF81B5-5EC6-4F93-B8AD-836DFDE806E1}" srcOrd="2" destOrd="0" presId="urn:microsoft.com/office/officeart/2005/8/layout/hList1"/>
    <dgm:cxn modelId="{14E43441-E382-44B5-A2EF-7484C7531364}" type="presParOf" srcId="{CAAF81B5-5EC6-4F93-B8AD-836DFDE806E1}" destId="{98275FA9-A720-457A-8472-B1E204E22003}" srcOrd="0" destOrd="0" presId="urn:microsoft.com/office/officeart/2005/8/layout/hList1"/>
    <dgm:cxn modelId="{E8FF3670-992C-4500-B69C-AA1EE3B80538}" type="presParOf" srcId="{CAAF81B5-5EC6-4F93-B8AD-836DFDE806E1}" destId="{31FC1209-027A-43C0-A944-BFC93681455B}" srcOrd="1" destOrd="0" presId="urn:microsoft.com/office/officeart/2005/8/layout/hList1"/>
    <dgm:cxn modelId="{05177C06-94FC-4CCB-A0DB-4199E1E907E0}" type="presParOf" srcId="{85BBA174-D183-43CD-9649-59391212CB83}" destId="{D1E0A8C5-797C-431B-871D-0C14114B0F1F}" srcOrd="3" destOrd="0" presId="urn:microsoft.com/office/officeart/2005/8/layout/hList1"/>
    <dgm:cxn modelId="{054C2073-BA33-426A-9093-3D0ECFD13D73}" type="presParOf" srcId="{85BBA174-D183-43CD-9649-59391212CB83}" destId="{2A24946D-2E9B-4927-ADE7-05C637C2DD41}" srcOrd="4" destOrd="0" presId="urn:microsoft.com/office/officeart/2005/8/layout/hList1"/>
    <dgm:cxn modelId="{13C0E18F-6ACE-4958-AAB9-266718437C2D}" type="presParOf" srcId="{2A24946D-2E9B-4927-ADE7-05C637C2DD41}" destId="{BC083A39-161E-41AD-8181-2A9BDF9A5B4D}" srcOrd="0" destOrd="0" presId="urn:microsoft.com/office/officeart/2005/8/layout/hList1"/>
    <dgm:cxn modelId="{1CB2CC13-A87E-465D-B9EB-09953C2663DF}" type="presParOf" srcId="{2A24946D-2E9B-4927-ADE7-05C637C2DD41}" destId="{FEF56C5D-0EAF-4C1D-B9E7-39627AA3DAE3}" srcOrd="1" destOrd="0" presId="urn:microsoft.com/office/officeart/2005/8/layout/hList1"/>
    <dgm:cxn modelId="{49272F4E-2449-4B5D-9B2D-9A26D45E3BA1}" type="presParOf" srcId="{85BBA174-D183-43CD-9649-59391212CB83}" destId="{255F1EFC-A9F9-4931-BDB2-90D99BB34836}" srcOrd="5" destOrd="0" presId="urn:microsoft.com/office/officeart/2005/8/layout/hList1"/>
    <dgm:cxn modelId="{09ABD291-5D85-4EDA-A002-E2BDD2929F80}" type="presParOf" srcId="{85BBA174-D183-43CD-9649-59391212CB83}" destId="{B9AFA521-46A2-4FAA-B387-C66A6E1227D1}" srcOrd="6" destOrd="0" presId="urn:microsoft.com/office/officeart/2005/8/layout/hList1"/>
    <dgm:cxn modelId="{335EE878-0291-4AB2-A177-321BE63E6328}" type="presParOf" srcId="{B9AFA521-46A2-4FAA-B387-C66A6E1227D1}" destId="{BDC2421E-D20A-4B41-9A1E-E7AF16DEF276}" srcOrd="0" destOrd="0" presId="urn:microsoft.com/office/officeart/2005/8/layout/hList1"/>
    <dgm:cxn modelId="{B074F0E3-999A-4DCC-B093-BB192C72BB80}" type="presParOf" srcId="{B9AFA521-46A2-4FAA-B387-C66A6E1227D1}" destId="{171E24F0-D736-401D-8B9A-CC71BE225B06}" srcOrd="1" destOrd="0" presId="urn:microsoft.com/office/officeart/2005/8/layout/hList1"/>
    <dgm:cxn modelId="{14BFC583-E744-4662-BB60-4B6AA9EF836A}" type="presParOf" srcId="{85BBA174-D183-43CD-9649-59391212CB83}" destId="{6CED9FB9-02A8-41C2-B22B-EC102E8E3A69}" srcOrd="7" destOrd="0" presId="urn:microsoft.com/office/officeart/2005/8/layout/hList1"/>
    <dgm:cxn modelId="{2E061534-E093-464F-87E1-F08645760277}" type="presParOf" srcId="{85BBA174-D183-43CD-9649-59391212CB83}" destId="{6502FE09-7A19-4906-96C9-90890BA2DCF9}" srcOrd="8" destOrd="0" presId="urn:microsoft.com/office/officeart/2005/8/layout/hList1"/>
    <dgm:cxn modelId="{F631CBB9-61FA-494C-8906-BDD19D7A9D41}" type="presParOf" srcId="{6502FE09-7A19-4906-96C9-90890BA2DCF9}" destId="{A50B8F66-6D17-48F6-953C-525F8AB3A766}" srcOrd="0" destOrd="0" presId="urn:microsoft.com/office/officeart/2005/8/layout/hList1"/>
    <dgm:cxn modelId="{CE1336DC-0B5B-400A-9DA0-722A7FEEDE11}" type="presParOf" srcId="{6502FE09-7A19-4906-96C9-90890BA2DCF9}" destId="{F9FDD272-FFF6-4E0E-97F8-DA6403A6CDE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4EB4B5D-881F-48D5-B856-9CB15E571D09}"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en-GB"/>
        </a:p>
      </dgm:t>
    </dgm:pt>
    <dgm:pt modelId="{55315AE7-8E7D-4C6F-B77F-B9A6DC6C7BD5}">
      <dgm:prSet phldrT="[Text]"/>
      <dgm:spPr/>
      <dgm:t>
        <a:bodyPr/>
        <a:lstStyle/>
        <a:p>
          <a:r>
            <a:rPr lang="en-GB" dirty="0"/>
            <a:t>Recruit mainly from the autistic community – conduct stakeholder mapping to ensure the process is inclusive</a:t>
          </a:r>
        </a:p>
      </dgm:t>
    </dgm:pt>
    <dgm:pt modelId="{D53BA42F-6211-4908-9A2A-EC7C05DC8252}" type="parTrans" cxnId="{C8EE379E-D47B-48F9-9CB2-A84D322DE399}">
      <dgm:prSet/>
      <dgm:spPr/>
      <dgm:t>
        <a:bodyPr/>
        <a:lstStyle/>
        <a:p>
          <a:endParaRPr lang="en-GB"/>
        </a:p>
      </dgm:t>
    </dgm:pt>
    <dgm:pt modelId="{7E05FB5F-0FAE-4C9E-B70C-5C373F1FCEDD}" type="sibTrans" cxnId="{C8EE379E-D47B-48F9-9CB2-A84D322DE399}">
      <dgm:prSet/>
      <dgm:spPr/>
      <dgm:t>
        <a:bodyPr/>
        <a:lstStyle/>
        <a:p>
          <a:endParaRPr lang="en-GB"/>
        </a:p>
      </dgm:t>
    </dgm:pt>
    <dgm:pt modelId="{5A87F363-BC6A-4AA1-8608-8C0B3D52442F}">
      <dgm:prSet phldrT="[Text]"/>
      <dgm:spPr/>
      <dgm:t>
        <a:bodyPr/>
        <a:lstStyle/>
        <a:p>
          <a:r>
            <a:rPr lang="en-GB" dirty="0"/>
            <a:t>Enable anonymous contributions ensuring safeguarding is front of mind at all times</a:t>
          </a:r>
        </a:p>
      </dgm:t>
    </dgm:pt>
    <dgm:pt modelId="{DB86CFAA-706C-4BC7-B917-582BC04ABF6E}" type="parTrans" cxnId="{362DB8D9-AA08-4343-8D2F-097FABDF32AE}">
      <dgm:prSet/>
      <dgm:spPr/>
      <dgm:t>
        <a:bodyPr/>
        <a:lstStyle/>
        <a:p>
          <a:endParaRPr lang="en-GB"/>
        </a:p>
      </dgm:t>
    </dgm:pt>
    <dgm:pt modelId="{57AE3A9C-4B0E-414A-876A-F286202DE885}" type="sibTrans" cxnId="{362DB8D9-AA08-4343-8D2F-097FABDF32AE}">
      <dgm:prSet/>
      <dgm:spPr/>
      <dgm:t>
        <a:bodyPr/>
        <a:lstStyle/>
        <a:p>
          <a:endParaRPr lang="en-GB"/>
        </a:p>
      </dgm:t>
    </dgm:pt>
    <dgm:pt modelId="{C15855E0-745C-48B3-B6E1-FFE891C5FFBE}">
      <dgm:prSet phldrT="[Text]"/>
      <dgm:spPr/>
      <dgm:t>
        <a:bodyPr/>
        <a:lstStyle/>
        <a:p>
          <a:r>
            <a:rPr lang="en-GB" dirty="0"/>
            <a:t>A core co-design working group of 24-36  people meeting in a series of workshops – no more than six people attending any one workshop </a:t>
          </a:r>
        </a:p>
      </dgm:t>
    </dgm:pt>
    <dgm:pt modelId="{BF853B7B-9C06-462C-B5D8-F70697964F68}" type="parTrans" cxnId="{EB8FA06C-3414-4314-912F-BD290CC20460}">
      <dgm:prSet/>
      <dgm:spPr/>
      <dgm:t>
        <a:bodyPr/>
        <a:lstStyle/>
        <a:p>
          <a:endParaRPr lang="en-GB"/>
        </a:p>
      </dgm:t>
    </dgm:pt>
    <dgm:pt modelId="{B48D8005-F7C0-43F0-9FED-EEFA981E0FAF}" type="sibTrans" cxnId="{EB8FA06C-3414-4314-912F-BD290CC20460}">
      <dgm:prSet/>
      <dgm:spPr/>
      <dgm:t>
        <a:bodyPr/>
        <a:lstStyle/>
        <a:p>
          <a:endParaRPr lang="en-GB"/>
        </a:p>
      </dgm:t>
    </dgm:pt>
    <dgm:pt modelId="{E06A5E1C-C8E7-4992-862E-90B86C17C3BD}">
      <dgm:prSet phldrT="[Text]"/>
      <dgm:spPr/>
      <dgm:t>
        <a:bodyPr/>
        <a:lstStyle/>
        <a:p>
          <a:r>
            <a:rPr lang="en-GB" dirty="0"/>
            <a:t>A wider co-design panel who contribute asynchronously to the process: surveys, email responses to key questions, audio and video file submissions</a:t>
          </a:r>
        </a:p>
      </dgm:t>
    </dgm:pt>
    <dgm:pt modelId="{5BF312D3-6B37-41ED-B680-6148CC5A11BC}" type="parTrans" cxnId="{25140682-106A-4C83-97ED-BE773D173AD8}">
      <dgm:prSet/>
      <dgm:spPr/>
      <dgm:t>
        <a:bodyPr/>
        <a:lstStyle/>
        <a:p>
          <a:endParaRPr lang="en-GB"/>
        </a:p>
      </dgm:t>
    </dgm:pt>
    <dgm:pt modelId="{B0EF40CB-0809-4BCF-9A5D-711D16651C74}" type="sibTrans" cxnId="{25140682-106A-4C83-97ED-BE773D173AD8}">
      <dgm:prSet/>
      <dgm:spPr/>
      <dgm:t>
        <a:bodyPr/>
        <a:lstStyle/>
        <a:p>
          <a:endParaRPr lang="en-GB"/>
        </a:p>
      </dgm:t>
    </dgm:pt>
    <dgm:pt modelId="{FFC8D536-62C8-427D-B1AE-45CC1B32F7D4}">
      <dgm:prSet phldrT="[Text]"/>
      <dgm:spPr/>
      <dgm:t>
        <a:bodyPr/>
        <a:lstStyle/>
        <a:p>
          <a:r>
            <a:rPr lang="en-GB" dirty="0"/>
            <a:t>Specific questions/ themes, and a framework for phase 3, shared in advance and addressed in the workshops and in the asynchronous process</a:t>
          </a:r>
        </a:p>
      </dgm:t>
    </dgm:pt>
    <dgm:pt modelId="{0F7E27E3-21BA-480B-85B6-147ED1913DB7}" type="parTrans" cxnId="{0E9D5E54-D433-4921-8CB8-B11EDE9C8C5E}">
      <dgm:prSet/>
      <dgm:spPr/>
      <dgm:t>
        <a:bodyPr/>
        <a:lstStyle/>
        <a:p>
          <a:endParaRPr lang="en-GB"/>
        </a:p>
      </dgm:t>
    </dgm:pt>
    <dgm:pt modelId="{578F985E-E83B-4B11-8CA3-3AC242E630E0}" type="sibTrans" cxnId="{0E9D5E54-D433-4921-8CB8-B11EDE9C8C5E}">
      <dgm:prSet/>
      <dgm:spPr/>
      <dgm:t>
        <a:bodyPr/>
        <a:lstStyle/>
        <a:p>
          <a:endParaRPr lang="en-GB"/>
        </a:p>
      </dgm:t>
    </dgm:pt>
    <dgm:pt modelId="{724BFC9A-BEBE-4446-A0AF-0EB0F0925438}">
      <dgm:prSet phldrT="[Text]"/>
      <dgm:spPr/>
      <dgm:t>
        <a:bodyPr/>
        <a:lstStyle/>
        <a:p>
          <a:r>
            <a:rPr lang="en-GB" dirty="0"/>
            <a:t>Keep a momentum to the process. Co-design concluded in April.</a:t>
          </a:r>
        </a:p>
      </dgm:t>
    </dgm:pt>
    <dgm:pt modelId="{1985F971-C7BC-49F5-BD62-B64A71437703}" type="parTrans" cxnId="{6F50C88E-0AE0-439E-A3A1-C53D80D7E607}">
      <dgm:prSet/>
      <dgm:spPr/>
      <dgm:t>
        <a:bodyPr/>
        <a:lstStyle/>
        <a:p>
          <a:endParaRPr lang="en-GB"/>
        </a:p>
      </dgm:t>
    </dgm:pt>
    <dgm:pt modelId="{9756B040-2AA4-43C1-AC2D-85D0A1E2582D}" type="sibTrans" cxnId="{6F50C88E-0AE0-439E-A3A1-C53D80D7E607}">
      <dgm:prSet/>
      <dgm:spPr/>
      <dgm:t>
        <a:bodyPr/>
        <a:lstStyle/>
        <a:p>
          <a:endParaRPr lang="en-GB"/>
        </a:p>
      </dgm:t>
    </dgm:pt>
    <dgm:pt modelId="{B56896A5-6DDE-4F67-8C3B-3967AB2C6353}">
      <dgm:prSet phldrT="[Text]"/>
      <dgm:spPr/>
      <dgm:t>
        <a:bodyPr/>
        <a:lstStyle/>
        <a:p>
          <a:r>
            <a:rPr lang="en-GB" dirty="0"/>
            <a:t>Engage an autistic person with participatory research experience to lead facilitate the process</a:t>
          </a:r>
        </a:p>
      </dgm:t>
    </dgm:pt>
    <dgm:pt modelId="{745E8017-8F0F-4CA3-979E-581CF579820E}" type="parTrans" cxnId="{D96C7D65-2A8F-435F-BE7A-12CDB4A76030}">
      <dgm:prSet/>
      <dgm:spPr/>
      <dgm:t>
        <a:bodyPr/>
        <a:lstStyle/>
        <a:p>
          <a:endParaRPr lang="en-GB"/>
        </a:p>
      </dgm:t>
    </dgm:pt>
    <dgm:pt modelId="{142186F4-4A7B-45D5-8573-1D4A0D63AFB6}" type="sibTrans" cxnId="{D96C7D65-2A8F-435F-BE7A-12CDB4A76030}">
      <dgm:prSet/>
      <dgm:spPr/>
      <dgm:t>
        <a:bodyPr/>
        <a:lstStyle/>
        <a:p>
          <a:endParaRPr lang="en-GB"/>
        </a:p>
      </dgm:t>
    </dgm:pt>
    <dgm:pt modelId="{78EFDFF0-4AAF-4D3E-A1E4-D83565BE0965}">
      <dgm:prSet phldrT="[Text]"/>
      <dgm:spPr/>
      <dgm:t>
        <a:bodyPr/>
        <a:lstStyle/>
        <a:p>
          <a:r>
            <a:rPr lang="en-GB" dirty="0"/>
            <a:t>Each member of the core co-design group attends two workshops one week apart. Workshops are no longer than 2 hours and include workshop polls and use of the chat &amp; assistive technologies</a:t>
          </a:r>
        </a:p>
      </dgm:t>
    </dgm:pt>
    <dgm:pt modelId="{1CCC9486-259C-4E09-9FB1-E0AB84AD87F3}" type="parTrans" cxnId="{3E1E2EE1-3529-448A-9ECE-2E9999121D0A}">
      <dgm:prSet/>
      <dgm:spPr/>
      <dgm:t>
        <a:bodyPr/>
        <a:lstStyle/>
        <a:p>
          <a:endParaRPr lang="en-GB"/>
        </a:p>
      </dgm:t>
    </dgm:pt>
    <dgm:pt modelId="{47AD52AF-7C85-4A07-8C10-ED415293978C}" type="sibTrans" cxnId="{3E1E2EE1-3529-448A-9ECE-2E9999121D0A}">
      <dgm:prSet/>
      <dgm:spPr/>
      <dgm:t>
        <a:bodyPr/>
        <a:lstStyle/>
        <a:p>
          <a:endParaRPr lang="en-GB"/>
        </a:p>
      </dgm:t>
    </dgm:pt>
    <dgm:pt modelId="{D6897D1E-4161-418F-8C6D-CEE9502D479A}">
      <dgm:prSet phldrT="[Text]"/>
      <dgm:spPr/>
      <dgm:t>
        <a:bodyPr/>
        <a:lstStyle/>
        <a:p>
          <a:r>
            <a:rPr lang="en-GB" dirty="0"/>
            <a:t>The core co-design group can also contribute asynchronously outside of workshops should they wish to provide supplementary information</a:t>
          </a:r>
        </a:p>
      </dgm:t>
    </dgm:pt>
    <dgm:pt modelId="{607BB146-2136-468E-9ECC-6E1203B2ACCA}" type="parTrans" cxnId="{77BAA03E-4FAF-4788-813D-4C1B317911A2}">
      <dgm:prSet/>
      <dgm:spPr/>
      <dgm:t>
        <a:bodyPr/>
        <a:lstStyle/>
        <a:p>
          <a:endParaRPr lang="en-GB"/>
        </a:p>
      </dgm:t>
    </dgm:pt>
    <dgm:pt modelId="{3040653C-308D-477A-A3A8-63CC82715F4F}" type="sibTrans" cxnId="{77BAA03E-4FAF-4788-813D-4C1B317911A2}">
      <dgm:prSet/>
      <dgm:spPr/>
      <dgm:t>
        <a:bodyPr/>
        <a:lstStyle/>
        <a:p>
          <a:endParaRPr lang="en-GB"/>
        </a:p>
      </dgm:t>
    </dgm:pt>
    <dgm:pt modelId="{388A1F5F-4BC5-4C9C-AD19-E33EADDF0AE1}" type="pres">
      <dgm:prSet presAssocID="{14EB4B5D-881F-48D5-B856-9CB15E571D09}" presName="diagram" presStyleCnt="0">
        <dgm:presLayoutVars>
          <dgm:dir/>
          <dgm:resizeHandles val="exact"/>
        </dgm:presLayoutVars>
      </dgm:prSet>
      <dgm:spPr/>
    </dgm:pt>
    <dgm:pt modelId="{14224F7D-33FD-4DE6-927F-9CE9A4FB1E70}" type="pres">
      <dgm:prSet presAssocID="{55315AE7-8E7D-4C6F-B77F-B9A6DC6C7BD5}" presName="node" presStyleLbl="node1" presStyleIdx="0" presStyleCnt="9">
        <dgm:presLayoutVars>
          <dgm:bulletEnabled val="1"/>
        </dgm:presLayoutVars>
      </dgm:prSet>
      <dgm:spPr/>
    </dgm:pt>
    <dgm:pt modelId="{56894BE1-E405-45A6-9ED4-C8DDE7DCA8DC}" type="pres">
      <dgm:prSet presAssocID="{7E05FB5F-0FAE-4C9E-B70C-5C373F1FCEDD}" presName="sibTrans" presStyleCnt="0"/>
      <dgm:spPr/>
    </dgm:pt>
    <dgm:pt modelId="{AEEABA61-E962-455F-ACCE-12DBEAE2FC20}" type="pres">
      <dgm:prSet presAssocID="{B56896A5-6DDE-4F67-8C3B-3967AB2C6353}" presName="node" presStyleLbl="node1" presStyleIdx="1" presStyleCnt="9">
        <dgm:presLayoutVars>
          <dgm:bulletEnabled val="1"/>
        </dgm:presLayoutVars>
      </dgm:prSet>
      <dgm:spPr/>
    </dgm:pt>
    <dgm:pt modelId="{5B2DCD32-A937-49FF-AEB3-0EFA508FDA26}" type="pres">
      <dgm:prSet presAssocID="{142186F4-4A7B-45D5-8573-1D4A0D63AFB6}" presName="sibTrans" presStyleCnt="0"/>
      <dgm:spPr/>
    </dgm:pt>
    <dgm:pt modelId="{FB32A905-F730-411C-938F-F2C5D2CF7A87}" type="pres">
      <dgm:prSet presAssocID="{5A87F363-BC6A-4AA1-8608-8C0B3D52442F}" presName="node" presStyleLbl="node1" presStyleIdx="2" presStyleCnt="9">
        <dgm:presLayoutVars>
          <dgm:bulletEnabled val="1"/>
        </dgm:presLayoutVars>
      </dgm:prSet>
      <dgm:spPr/>
    </dgm:pt>
    <dgm:pt modelId="{75E70C29-41D9-41D4-BD0A-73E2DA0EA370}" type="pres">
      <dgm:prSet presAssocID="{57AE3A9C-4B0E-414A-876A-F286202DE885}" presName="sibTrans" presStyleCnt="0"/>
      <dgm:spPr/>
    </dgm:pt>
    <dgm:pt modelId="{501F7A5B-93B7-4C4D-A93E-C99ED59FAF9F}" type="pres">
      <dgm:prSet presAssocID="{C15855E0-745C-48B3-B6E1-FFE891C5FFBE}" presName="node" presStyleLbl="node1" presStyleIdx="3" presStyleCnt="9">
        <dgm:presLayoutVars>
          <dgm:bulletEnabled val="1"/>
        </dgm:presLayoutVars>
      </dgm:prSet>
      <dgm:spPr/>
    </dgm:pt>
    <dgm:pt modelId="{5B9CEDEF-D471-4241-BB8A-F9AF4862DF6F}" type="pres">
      <dgm:prSet presAssocID="{B48D8005-F7C0-43F0-9FED-EEFA981E0FAF}" presName="sibTrans" presStyleCnt="0"/>
      <dgm:spPr/>
    </dgm:pt>
    <dgm:pt modelId="{4EB4D883-CE72-4C08-AB7F-F9F8B2D2D2B1}" type="pres">
      <dgm:prSet presAssocID="{E06A5E1C-C8E7-4992-862E-90B86C17C3BD}" presName="node" presStyleLbl="node1" presStyleIdx="4" presStyleCnt="9">
        <dgm:presLayoutVars>
          <dgm:bulletEnabled val="1"/>
        </dgm:presLayoutVars>
      </dgm:prSet>
      <dgm:spPr/>
    </dgm:pt>
    <dgm:pt modelId="{FF5F12F8-8860-4232-8DB0-F9779972CDA4}" type="pres">
      <dgm:prSet presAssocID="{B0EF40CB-0809-4BCF-9A5D-711D16651C74}" presName="sibTrans" presStyleCnt="0"/>
      <dgm:spPr/>
    </dgm:pt>
    <dgm:pt modelId="{3A8834C8-29F2-41FF-B45B-A380DAA91443}" type="pres">
      <dgm:prSet presAssocID="{78EFDFF0-4AAF-4D3E-A1E4-D83565BE0965}" presName="node" presStyleLbl="node1" presStyleIdx="5" presStyleCnt="9">
        <dgm:presLayoutVars>
          <dgm:bulletEnabled val="1"/>
        </dgm:presLayoutVars>
      </dgm:prSet>
      <dgm:spPr/>
    </dgm:pt>
    <dgm:pt modelId="{87128E18-28C5-4655-B18B-D31789CDE4D9}" type="pres">
      <dgm:prSet presAssocID="{47AD52AF-7C85-4A07-8C10-ED415293978C}" presName="sibTrans" presStyleCnt="0"/>
      <dgm:spPr/>
    </dgm:pt>
    <dgm:pt modelId="{64181216-85C3-487B-B1F8-BE52530101D1}" type="pres">
      <dgm:prSet presAssocID="{D6897D1E-4161-418F-8C6D-CEE9502D479A}" presName="node" presStyleLbl="node1" presStyleIdx="6" presStyleCnt="9">
        <dgm:presLayoutVars>
          <dgm:bulletEnabled val="1"/>
        </dgm:presLayoutVars>
      </dgm:prSet>
      <dgm:spPr/>
    </dgm:pt>
    <dgm:pt modelId="{9DDA9C99-5837-4E31-A470-B8FC3437388A}" type="pres">
      <dgm:prSet presAssocID="{3040653C-308D-477A-A3A8-63CC82715F4F}" presName="sibTrans" presStyleCnt="0"/>
      <dgm:spPr/>
    </dgm:pt>
    <dgm:pt modelId="{CFBE81F5-ACB8-4BD5-B021-B2D599854B75}" type="pres">
      <dgm:prSet presAssocID="{FFC8D536-62C8-427D-B1AE-45CC1B32F7D4}" presName="node" presStyleLbl="node1" presStyleIdx="7" presStyleCnt="9">
        <dgm:presLayoutVars>
          <dgm:bulletEnabled val="1"/>
        </dgm:presLayoutVars>
      </dgm:prSet>
      <dgm:spPr/>
    </dgm:pt>
    <dgm:pt modelId="{A178A295-DB27-44DD-BB27-7191DFA9EB5C}" type="pres">
      <dgm:prSet presAssocID="{578F985E-E83B-4B11-8CA3-3AC242E630E0}" presName="sibTrans" presStyleCnt="0"/>
      <dgm:spPr/>
    </dgm:pt>
    <dgm:pt modelId="{A5C39388-BEAF-4020-B5FC-7AFC539F5862}" type="pres">
      <dgm:prSet presAssocID="{724BFC9A-BEBE-4446-A0AF-0EB0F0925438}" presName="node" presStyleLbl="node1" presStyleIdx="8" presStyleCnt="9">
        <dgm:presLayoutVars>
          <dgm:bulletEnabled val="1"/>
        </dgm:presLayoutVars>
      </dgm:prSet>
      <dgm:spPr/>
    </dgm:pt>
  </dgm:ptLst>
  <dgm:cxnLst>
    <dgm:cxn modelId="{7F243D05-E168-41EA-9551-8154B1280BCB}" type="presOf" srcId="{5A87F363-BC6A-4AA1-8608-8C0B3D52442F}" destId="{FB32A905-F730-411C-938F-F2C5D2CF7A87}" srcOrd="0" destOrd="0" presId="urn:microsoft.com/office/officeart/2005/8/layout/default"/>
    <dgm:cxn modelId="{2C14D408-D99B-4144-9994-D444EA374A5B}" type="presOf" srcId="{C15855E0-745C-48B3-B6E1-FFE891C5FFBE}" destId="{501F7A5B-93B7-4C4D-A93E-C99ED59FAF9F}" srcOrd="0" destOrd="0" presId="urn:microsoft.com/office/officeart/2005/8/layout/default"/>
    <dgm:cxn modelId="{E0CF1321-5DC3-4505-ABC6-9FB579283F88}" type="presOf" srcId="{FFC8D536-62C8-427D-B1AE-45CC1B32F7D4}" destId="{CFBE81F5-ACB8-4BD5-B021-B2D599854B75}" srcOrd="0" destOrd="0" presId="urn:microsoft.com/office/officeart/2005/8/layout/default"/>
    <dgm:cxn modelId="{18577233-68E6-4DB1-BD9E-9D0CD81623A1}" type="presOf" srcId="{E06A5E1C-C8E7-4992-862E-90B86C17C3BD}" destId="{4EB4D883-CE72-4C08-AB7F-F9F8B2D2D2B1}" srcOrd="0" destOrd="0" presId="urn:microsoft.com/office/officeart/2005/8/layout/default"/>
    <dgm:cxn modelId="{4C57C836-2455-4F1D-B9B1-B650FAF0DEEB}" type="presOf" srcId="{B56896A5-6DDE-4F67-8C3B-3967AB2C6353}" destId="{AEEABA61-E962-455F-ACCE-12DBEAE2FC20}" srcOrd="0" destOrd="0" presId="urn:microsoft.com/office/officeart/2005/8/layout/default"/>
    <dgm:cxn modelId="{77BAA03E-4FAF-4788-813D-4C1B317911A2}" srcId="{14EB4B5D-881F-48D5-B856-9CB15E571D09}" destId="{D6897D1E-4161-418F-8C6D-CEE9502D479A}" srcOrd="6" destOrd="0" parTransId="{607BB146-2136-468E-9ECC-6E1203B2ACCA}" sibTransId="{3040653C-308D-477A-A3A8-63CC82715F4F}"/>
    <dgm:cxn modelId="{D96C7D65-2A8F-435F-BE7A-12CDB4A76030}" srcId="{14EB4B5D-881F-48D5-B856-9CB15E571D09}" destId="{B56896A5-6DDE-4F67-8C3B-3967AB2C6353}" srcOrd="1" destOrd="0" parTransId="{745E8017-8F0F-4CA3-979E-581CF579820E}" sibTransId="{142186F4-4A7B-45D5-8573-1D4A0D63AFB6}"/>
    <dgm:cxn modelId="{EB8FA06C-3414-4314-912F-BD290CC20460}" srcId="{14EB4B5D-881F-48D5-B856-9CB15E571D09}" destId="{C15855E0-745C-48B3-B6E1-FFE891C5FFBE}" srcOrd="3" destOrd="0" parTransId="{BF853B7B-9C06-462C-B5D8-F70697964F68}" sibTransId="{B48D8005-F7C0-43F0-9FED-EEFA981E0FAF}"/>
    <dgm:cxn modelId="{0E9D5E54-D433-4921-8CB8-B11EDE9C8C5E}" srcId="{14EB4B5D-881F-48D5-B856-9CB15E571D09}" destId="{FFC8D536-62C8-427D-B1AE-45CC1B32F7D4}" srcOrd="7" destOrd="0" parTransId="{0F7E27E3-21BA-480B-85B6-147ED1913DB7}" sibTransId="{578F985E-E83B-4B11-8CA3-3AC242E630E0}"/>
    <dgm:cxn modelId="{F3E45A75-A283-4AB3-AC81-1E6AA1513FA8}" type="presOf" srcId="{724BFC9A-BEBE-4446-A0AF-0EB0F0925438}" destId="{A5C39388-BEAF-4020-B5FC-7AFC539F5862}" srcOrd="0" destOrd="0" presId="urn:microsoft.com/office/officeart/2005/8/layout/default"/>
    <dgm:cxn modelId="{25140682-106A-4C83-97ED-BE773D173AD8}" srcId="{14EB4B5D-881F-48D5-B856-9CB15E571D09}" destId="{E06A5E1C-C8E7-4992-862E-90B86C17C3BD}" srcOrd="4" destOrd="0" parTransId="{5BF312D3-6B37-41ED-B680-6148CC5A11BC}" sibTransId="{B0EF40CB-0809-4BCF-9A5D-711D16651C74}"/>
    <dgm:cxn modelId="{6F50C88E-0AE0-439E-A3A1-C53D80D7E607}" srcId="{14EB4B5D-881F-48D5-B856-9CB15E571D09}" destId="{724BFC9A-BEBE-4446-A0AF-0EB0F0925438}" srcOrd="8" destOrd="0" parTransId="{1985F971-C7BC-49F5-BD62-B64A71437703}" sibTransId="{9756B040-2AA4-43C1-AC2D-85D0A1E2582D}"/>
    <dgm:cxn modelId="{C8EE379E-D47B-48F9-9CB2-A84D322DE399}" srcId="{14EB4B5D-881F-48D5-B856-9CB15E571D09}" destId="{55315AE7-8E7D-4C6F-B77F-B9A6DC6C7BD5}" srcOrd="0" destOrd="0" parTransId="{D53BA42F-6211-4908-9A2A-EC7C05DC8252}" sibTransId="{7E05FB5F-0FAE-4C9E-B70C-5C373F1FCEDD}"/>
    <dgm:cxn modelId="{E3968EA6-ED65-400A-B38E-855546422B0B}" type="presOf" srcId="{55315AE7-8E7D-4C6F-B77F-B9A6DC6C7BD5}" destId="{14224F7D-33FD-4DE6-927F-9CE9A4FB1E70}" srcOrd="0" destOrd="0" presId="urn:microsoft.com/office/officeart/2005/8/layout/default"/>
    <dgm:cxn modelId="{D910D0B7-9DB3-4119-82CE-D702604D1B5D}" type="presOf" srcId="{78EFDFF0-4AAF-4D3E-A1E4-D83565BE0965}" destId="{3A8834C8-29F2-41FF-B45B-A380DAA91443}" srcOrd="0" destOrd="0" presId="urn:microsoft.com/office/officeart/2005/8/layout/default"/>
    <dgm:cxn modelId="{362DB8D9-AA08-4343-8D2F-097FABDF32AE}" srcId="{14EB4B5D-881F-48D5-B856-9CB15E571D09}" destId="{5A87F363-BC6A-4AA1-8608-8C0B3D52442F}" srcOrd="2" destOrd="0" parTransId="{DB86CFAA-706C-4BC7-B917-582BC04ABF6E}" sibTransId="{57AE3A9C-4B0E-414A-876A-F286202DE885}"/>
    <dgm:cxn modelId="{64BE0FDE-54D2-41D5-8554-53E0500C6FA2}" type="presOf" srcId="{D6897D1E-4161-418F-8C6D-CEE9502D479A}" destId="{64181216-85C3-487B-B1F8-BE52530101D1}" srcOrd="0" destOrd="0" presId="urn:microsoft.com/office/officeart/2005/8/layout/default"/>
    <dgm:cxn modelId="{3E1E2EE1-3529-448A-9ECE-2E9999121D0A}" srcId="{14EB4B5D-881F-48D5-B856-9CB15E571D09}" destId="{78EFDFF0-4AAF-4D3E-A1E4-D83565BE0965}" srcOrd="5" destOrd="0" parTransId="{1CCC9486-259C-4E09-9FB1-E0AB84AD87F3}" sibTransId="{47AD52AF-7C85-4A07-8C10-ED415293978C}"/>
    <dgm:cxn modelId="{AD56BFE9-190F-4009-9FBA-A1073701940D}" type="presOf" srcId="{14EB4B5D-881F-48D5-B856-9CB15E571D09}" destId="{388A1F5F-4BC5-4C9C-AD19-E33EADDF0AE1}" srcOrd="0" destOrd="0" presId="urn:microsoft.com/office/officeart/2005/8/layout/default"/>
    <dgm:cxn modelId="{0EC64B2F-5F5E-46A1-BD4D-120462150799}" type="presParOf" srcId="{388A1F5F-4BC5-4C9C-AD19-E33EADDF0AE1}" destId="{14224F7D-33FD-4DE6-927F-9CE9A4FB1E70}" srcOrd="0" destOrd="0" presId="urn:microsoft.com/office/officeart/2005/8/layout/default"/>
    <dgm:cxn modelId="{E02304EB-7C75-43C8-B029-B9C9B60A9904}" type="presParOf" srcId="{388A1F5F-4BC5-4C9C-AD19-E33EADDF0AE1}" destId="{56894BE1-E405-45A6-9ED4-C8DDE7DCA8DC}" srcOrd="1" destOrd="0" presId="urn:microsoft.com/office/officeart/2005/8/layout/default"/>
    <dgm:cxn modelId="{7DF5AC0F-DF13-4425-B06F-E588701D7615}" type="presParOf" srcId="{388A1F5F-4BC5-4C9C-AD19-E33EADDF0AE1}" destId="{AEEABA61-E962-455F-ACCE-12DBEAE2FC20}" srcOrd="2" destOrd="0" presId="urn:microsoft.com/office/officeart/2005/8/layout/default"/>
    <dgm:cxn modelId="{777F1AF6-A643-451F-8385-C03C3013E35C}" type="presParOf" srcId="{388A1F5F-4BC5-4C9C-AD19-E33EADDF0AE1}" destId="{5B2DCD32-A937-49FF-AEB3-0EFA508FDA26}" srcOrd="3" destOrd="0" presId="urn:microsoft.com/office/officeart/2005/8/layout/default"/>
    <dgm:cxn modelId="{153FD0BD-84CA-4FE7-8C3F-3198AA5D9E3E}" type="presParOf" srcId="{388A1F5F-4BC5-4C9C-AD19-E33EADDF0AE1}" destId="{FB32A905-F730-411C-938F-F2C5D2CF7A87}" srcOrd="4" destOrd="0" presId="urn:microsoft.com/office/officeart/2005/8/layout/default"/>
    <dgm:cxn modelId="{A5DEB0B4-FE39-4A73-A6F3-B5299450E9DC}" type="presParOf" srcId="{388A1F5F-4BC5-4C9C-AD19-E33EADDF0AE1}" destId="{75E70C29-41D9-41D4-BD0A-73E2DA0EA370}" srcOrd="5" destOrd="0" presId="urn:microsoft.com/office/officeart/2005/8/layout/default"/>
    <dgm:cxn modelId="{8A286739-40A0-4FB3-A691-923EEAF76825}" type="presParOf" srcId="{388A1F5F-4BC5-4C9C-AD19-E33EADDF0AE1}" destId="{501F7A5B-93B7-4C4D-A93E-C99ED59FAF9F}" srcOrd="6" destOrd="0" presId="urn:microsoft.com/office/officeart/2005/8/layout/default"/>
    <dgm:cxn modelId="{746A1285-9E76-4DA5-AFC9-447AEF6B7A02}" type="presParOf" srcId="{388A1F5F-4BC5-4C9C-AD19-E33EADDF0AE1}" destId="{5B9CEDEF-D471-4241-BB8A-F9AF4862DF6F}" srcOrd="7" destOrd="0" presId="urn:microsoft.com/office/officeart/2005/8/layout/default"/>
    <dgm:cxn modelId="{08B6CC8C-CE1D-43A5-BA7D-3969755CE1A1}" type="presParOf" srcId="{388A1F5F-4BC5-4C9C-AD19-E33EADDF0AE1}" destId="{4EB4D883-CE72-4C08-AB7F-F9F8B2D2D2B1}" srcOrd="8" destOrd="0" presId="urn:microsoft.com/office/officeart/2005/8/layout/default"/>
    <dgm:cxn modelId="{CF2FB548-ACD2-4E9E-901C-F20FDEAF816C}" type="presParOf" srcId="{388A1F5F-4BC5-4C9C-AD19-E33EADDF0AE1}" destId="{FF5F12F8-8860-4232-8DB0-F9779972CDA4}" srcOrd="9" destOrd="0" presId="urn:microsoft.com/office/officeart/2005/8/layout/default"/>
    <dgm:cxn modelId="{5B26125B-8DDF-499A-999D-4FB397EBCAD1}" type="presParOf" srcId="{388A1F5F-4BC5-4C9C-AD19-E33EADDF0AE1}" destId="{3A8834C8-29F2-41FF-B45B-A380DAA91443}" srcOrd="10" destOrd="0" presId="urn:microsoft.com/office/officeart/2005/8/layout/default"/>
    <dgm:cxn modelId="{C21DD8A2-C466-4610-B978-93D01C2FB051}" type="presParOf" srcId="{388A1F5F-4BC5-4C9C-AD19-E33EADDF0AE1}" destId="{87128E18-28C5-4655-B18B-D31789CDE4D9}" srcOrd="11" destOrd="0" presId="urn:microsoft.com/office/officeart/2005/8/layout/default"/>
    <dgm:cxn modelId="{17C97ACF-8796-4F93-8829-8056A3972574}" type="presParOf" srcId="{388A1F5F-4BC5-4C9C-AD19-E33EADDF0AE1}" destId="{64181216-85C3-487B-B1F8-BE52530101D1}" srcOrd="12" destOrd="0" presId="urn:microsoft.com/office/officeart/2005/8/layout/default"/>
    <dgm:cxn modelId="{D5CEBD8A-6D76-4ACC-9AF6-5F1EFB70B3B0}" type="presParOf" srcId="{388A1F5F-4BC5-4C9C-AD19-E33EADDF0AE1}" destId="{9DDA9C99-5837-4E31-A470-B8FC3437388A}" srcOrd="13" destOrd="0" presId="urn:microsoft.com/office/officeart/2005/8/layout/default"/>
    <dgm:cxn modelId="{B7CCDBCA-743E-405E-BA75-0FE6B636ECBD}" type="presParOf" srcId="{388A1F5F-4BC5-4C9C-AD19-E33EADDF0AE1}" destId="{CFBE81F5-ACB8-4BD5-B021-B2D599854B75}" srcOrd="14" destOrd="0" presId="urn:microsoft.com/office/officeart/2005/8/layout/default"/>
    <dgm:cxn modelId="{3FE92D78-3C93-45ED-B926-2DEA98D59E01}" type="presParOf" srcId="{388A1F5F-4BC5-4C9C-AD19-E33EADDF0AE1}" destId="{A178A295-DB27-44DD-BB27-7191DFA9EB5C}" srcOrd="15" destOrd="0" presId="urn:microsoft.com/office/officeart/2005/8/layout/default"/>
    <dgm:cxn modelId="{83B86FA6-10A9-441D-9C89-6387092E7BBD}" type="presParOf" srcId="{388A1F5F-4BC5-4C9C-AD19-E33EADDF0AE1}" destId="{A5C39388-BEAF-4020-B5FC-7AFC539F5862}" srcOrd="1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35CEE-5DA8-4D65-8C6A-639C0EAB5F83}">
      <dsp:nvSpPr>
        <dsp:cNvPr id="0" name=""/>
        <dsp:cNvSpPr/>
      </dsp:nvSpPr>
      <dsp:spPr>
        <a:xfrm>
          <a:off x="5316" y="107869"/>
          <a:ext cx="2038000" cy="77898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PHASE 1</a:t>
          </a:r>
        </a:p>
        <a:p>
          <a:pPr marL="0" lvl="0" indent="0" algn="ctr" defTabSz="622300">
            <a:lnSpc>
              <a:spcPct val="90000"/>
            </a:lnSpc>
            <a:spcBef>
              <a:spcPct val="0"/>
            </a:spcBef>
            <a:spcAft>
              <a:spcPct val="35000"/>
            </a:spcAft>
            <a:buNone/>
          </a:pPr>
          <a:r>
            <a:rPr lang="en-US" sz="1400" kern="1200" dirty="0"/>
            <a:t>Plan the co-design group </a:t>
          </a:r>
          <a:endParaRPr lang="en-GB" sz="1400" kern="1200" dirty="0"/>
        </a:p>
      </dsp:txBody>
      <dsp:txXfrm>
        <a:off x="5316" y="107869"/>
        <a:ext cx="2038000" cy="778989"/>
      </dsp:txXfrm>
    </dsp:sp>
    <dsp:sp modelId="{B1E73181-1B94-4F6F-9504-53155CB28F88}">
      <dsp:nvSpPr>
        <dsp:cNvPr id="0" name=""/>
        <dsp:cNvSpPr/>
      </dsp:nvSpPr>
      <dsp:spPr>
        <a:xfrm>
          <a:off x="5316" y="886859"/>
          <a:ext cx="2038000" cy="399671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8674" tIns="58674" rIns="78232" bIns="88011" numCol="1" spcCol="1270" anchor="t" anchorCtr="0">
          <a:noAutofit/>
        </a:bodyPr>
        <a:lstStyle/>
        <a:p>
          <a:pPr marL="0" lvl="1" indent="0" algn="l" defTabSz="533400">
            <a:lnSpc>
              <a:spcPct val="90000"/>
            </a:lnSpc>
            <a:spcBef>
              <a:spcPct val="0"/>
            </a:spcBef>
            <a:spcAft>
              <a:spcPts val="1200"/>
            </a:spcAft>
            <a:buNone/>
          </a:pPr>
          <a:r>
            <a:rPr lang="en-US" sz="1200" b="1" kern="1200" dirty="0"/>
            <a:t>A. Separate facilitated meetings to decide who to be involved in co-design:</a:t>
          </a:r>
          <a:endParaRPr lang="en-GB" sz="1200" b="1" kern="1200" dirty="0"/>
        </a:p>
        <a:p>
          <a:pPr marL="0" lvl="1" indent="0" algn="l" defTabSz="488950">
            <a:lnSpc>
              <a:spcPct val="90000"/>
            </a:lnSpc>
            <a:spcBef>
              <a:spcPct val="0"/>
            </a:spcBef>
            <a:spcAft>
              <a:spcPts val="600"/>
            </a:spcAft>
            <a:buFont typeface="Arial" panose="020B0604020202020204" pitchFamily="34" charset="0"/>
            <a:buChar char="•"/>
          </a:pPr>
          <a:r>
            <a:rPr lang="en-US" sz="1100" kern="1200" dirty="0"/>
            <a:t>Existing advisory panel</a:t>
          </a:r>
          <a:endParaRPr lang="en-GB" sz="1100" kern="1200" dirty="0"/>
        </a:p>
        <a:p>
          <a:pPr marL="0" lvl="1" indent="0" algn="l" defTabSz="488950">
            <a:lnSpc>
              <a:spcPct val="90000"/>
            </a:lnSpc>
            <a:spcBef>
              <a:spcPct val="0"/>
            </a:spcBef>
            <a:spcAft>
              <a:spcPts val="600"/>
            </a:spcAft>
            <a:buFont typeface="Arial" panose="020B0604020202020204" pitchFamily="34" charset="0"/>
            <a:buChar char="•"/>
          </a:pPr>
          <a:r>
            <a:rPr lang="en-US" sz="1100" kern="1200" dirty="0"/>
            <a:t>Available ambassadors</a:t>
          </a:r>
          <a:endParaRPr lang="en-GB" sz="1100" kern="1200" dirty="0"/>
        </a:p>
        <a:p>
          <a:pPr marL="0" marR="0" lvl="0" indent="0" algn="l" defTabSz="914400" eaLnBrk="1" fontAlgn="auto" latinLnBrk="0" hangingPunct="1">
            <a:lnSpc>
              <a:spcPct val="100000"/>
            </a:lnSpc>
            <a:spcBef>
              <a:spcPct val="0"/>
            </a:spcBef>
            <a:spcAft>
              <a:spcPts val="600"/>
            </a:spcAft>
            <a:buClrTx/>
            <a:buSzTx/>
            <a:buFont typeface="Arial" panose="020B0604020202020204" pitchFamily="34" charset="0"/>
            <a:buChar char="•"/>
            <a:tabLst/>
            <a:defRPr/>
          </a:pPr>
          <a:r>
            <a:rPr lang="en-US" sz="1100" kern="1200" dirty="0"/>
            <a:t>Autistic people conducting autism research</a:t>
          </a:r>
          <a:endParaRPr lang="en-GB" sz="1100" kern="1200" dirty="0"/>
        </a:p>
        <a:p>
          <a:pPr marL="0" marR="0" lvl="0" indent="0" algn="l" defTabSz="914400" eaLnBrk="1" fontAlgn="auto" latinLnBrk="0" hangingPunct="1">
            <a:lnSpc>
              <a:spcPct val="100000"/>
            </a:lnSpc>
            <a:spcBef>
              <a:spcPct val="0"/>
            </a:spcBef>
            <a:spcAft>
              <a:spcPts val="600"/>
            </a:spcAft>
            <a:buClrTx/>
            <a:buSzTx/>
            <a:buFont typeface="Arial" panose="020B0604020202020204" pitchFamily="34" charset="0"/>
            <a:buChar char="•"/>
            <a:tabLst/>
            <a:defRPr/>
          </a:pPr>
          <a:r>
            <a:rPr lang="en-US" sz="1100" kern="1200" dirty="0"/>
            <a:t>Autistic people</a:t>
          </a:r>
          <a:endParaRPr lang="en-GB" sz="1100" kern="1200" dirty="0"/>
        </a:p>
        <a:p>
          <a:pPr marL="0" lvl="1" indent="0" algn="l" defTabSz="488950">
            <a:lnSpc>
              <a:spcPct val="90000"/>
            </a:lnSpc>
            <a:spcBef>
              <a:spcPct val="0"/>
            </a:spcBef>
            <a:spcAft>
              <a:spcPts val="600"/>
            </a:spcAft>
            <a:buFont typeface="Arial" panose="020B0604020202020204" pitchFamily="34" charset="0"/>
            <a:buChar char="•"/>
          </a:pPr>
          <a:r>
            <a:rPr lang="en-US" sz="1100" kern="1200" dirty="0"/>
            <a:t>Spectrum 10K team</a:t>
          </a:r>
          <a:endParaRPr lang="en-GB" sz="1100" kern="1200" dirty="0"/>
        </a:p>
        <a:p>
          <a:pPr marL="0" lvl="1" indent="0" algn="l" defTabSz="488950">
            <a:lnSpc>
              <a:spcPct val="90000"/>
            </a:lnSpc>
            <a:spcBef>
              <a:spcPct val="0"/>
            </a:spcBef>
            <a:spcAft>
              <a:spcPts val="600"/>
            </a:spcAft>
            <a:buFont typeface="Arial" panose="020B0604020202020204" pitchFamily="34" charset="0"/>
            <a:buChar char="•"/>
          </a:pPr>
          <a:r>
            <a:rPr lang="en-GB" sz="1100" kern="1200" dirty="0"/>
            <a:t>Clinicians</a:t>
          </a:r>
        </a:p>
        <a:p>
          <a:pPr marL="0" lvl="1" indent="0" algn="l" defTabSz="488950">
            <a:lnSpc>
              <a:spcPct val="90000"/>
            </a:lnSpc>
            <a:spcBef>
              <a:spcPct val="0"/>
            </a:spcBef>
            <a:spcAft>
              <a:spcPts val="600"/>
            </a:spcAft>
            <a:buFont typeface="Arial" panose="020B0604020202020204" pitchFamily="34" charset="0"/>
            <a:buChar char="•"/>
          </a:pPr>
          <a:r>
            <a:rPr lang="en-GB" sz="1100" kern="1200" dirty="0"/>
            <a:t>Charity representatives</a:t>
          </a:r>
        </a:p>
        <a:p>
          <a:pPr marL="0" lvl="1" indent="0" algn="l" defTabSz="488950">
            <a:lnSpc>
              <a:spcPct val="90000"/>
            </a:lnSpc>
            <a:spcBef>
              <a:spcPct val="0"/>
            </a:spcBef>
            <a:spcAft>
              <a:spcPts val="600"/>
            </a:spcAft>
            <a:buFont typeface="Arial" panose="020B0604020202020204" pitchFamily="34" charset="0"/>
            <a:buNone/>
          </a:pPr>
          <a:r>
            <a:rPr lang="en-US" sz="1200" b="1" kern="1200" dirty="0"/>
            <a:t>B. Collation of important initial ideas about co-design process</a:t>
          </a:r>
          <a:endParaRPr lang="en-GB" sz="1100" b="1" kern="1200" dirty="0"/>
        </a:p>
        <a:p>
          <a:pPr marL="0" lvl="1" indent="0" algn="l" defTabSz="488950">
            <a:lnSpc>
              <a:spcPct val="90000"/>
            </a:lnSpc>
            <a:spcBef>
              <a:spcPct val="0"/>
            </a:spcBef>
            <a:spcAft>
              <a:spcPts val="600"/>
            </a:spcAft>
            <a:buFont typeface="Arial" panose="020B0604020202020204" pitchFamily="34" charset="0"/>
            <a:buNone/>
          </a:pPr>
          <a:r>
            <a:rPr lang="en-US" sz="1200" b="1" kern="1200" dirty="0"/>
            <a:t>C. Feedback to all </a:t>
          </a:r>
          <a:endParaRPr lang="en-GB" sz="1200" b="1" kern="1200" dirty="0"/>
        </a:p>
        <a:p>
          <a:pPr marL="0" lvl="1" indent="0" algn="l" defTabSz="488950">
            <a:lnSpc>
              <a:spcPct val="90000"/>
            </a:lnSpc>
            <a:spcBef>
              <a:spcPct val="0"/>
            </a:spcBef>
            <a:spcAft>
              <a:spcPts val="600"/>
            </a:spcAft>
            <a:buFont typeface="Arial" panose="020B0604020202020204" pitchFamily="34" charset="0"/>
            <a:buNone/>
          </a:pPr>
          <a:r>
            <a:rPr lang="en-US" sz="1200" b="1" kern="1200" dirty="0"/>
            <a:t>D. Recruitment of full           co-design group according to decisions made above.</a:t>
          </a:r>
          <a:endParaRPr lang="en-GB" sz="1100" kern="1200" dirty="0"/>
        </a:p>
      </dsp:txBody>
      <dsp:txXfrm>
        <a:off x="5316" y="886859"/>
        <a:ext cx="2038000" cy="3996719"/>
      </dsp:txXfrm>
    </dsp:sp>
    <dsp:sp modelId="{98275FA9-A720-457A-8472-B1E204E22003}">
      <dsp:nvSpPr>
        <dsp:cNvPr id="0" name=""/>
        <dsp:cNvSpPr/>
      </dsp:nvSpPr>
      <dsp:spPr>
        <a:xfrm>
          <a:off x="2328636" y="107869"/>
          <a:ext cx="2038000" cy="77898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PHASE 2</a:t>
          </a:r>
        </a:p>
        <a:p>
          <a:pPr marL="0" lvl="0" indent="0" algn="ctr" defTabSz="622300">
            <a:lnSpc>
              <a:spcPct val="90000"/>
            </a:lnSpc>
            <a:spcBef>
              <a:spcPct val="0"/>
            </a:spcBef>
            <a:spcAft>
              <a:spcPct val="35000"/>
            </a:spcAft>
            <a:buNone/>
          </a:pPr>
          <a:r>
            <a:rPr lang="en-US" sz="1400" kern="1200" dirty="0"/>
            <a:t>Co-design the consultation</a:t>
          </a:r>
          <a:endParaRPr lang="en-GB" sz="1400" kern="1200" dirty="0"/>
        </a:p>
      </dsp:txBody>
      <dsp:txXfrm>
        <a:off x="2328636" y="107869"/>
        <a:ext cx="2038000" cy="778989"/>
      </dsp:txXfrm>
    </dsp:sp>
    <dsp:sp modelId="{31FC1209-027A-43C0-A944-BFC93681455B}">
      <dsp:nvSpPr>
        <dsp:cNvPr id="0" name=""/>
        <dsp:cNvSpPr/>
      </dsp:nvSpPr>
      <dsp:spPr>
        <a:xfrm>
          <a:off x="2328636" y="886859"/>
          <a:ext cx="2038000" cy="399671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ts val="1200"/>
            </a:spcAft>
            <a:buFont typeface="+mj-lt"/>
            <a:buNone/>
          </a:pPr>
          <a:r>
            <a:rPr lang="en-US" sz="1200" b="1" kern="1200" dirty="0"/>
            <a:t>A. Facilitated </a:t>
          </a:r>
          <a:r>
            <a:rPr lang="en-US" sz="1200" b="1" kern="1200" dirty="0">
              <a:latin typeface="Avenir Next LT Pro" panose="02020404030301010803"/>
              <a:ea typeface="+mn-ea"/>
              <a:cs typeface="+mn-cs"/>
            </a:rPr>
            <a:t>meetings with co-design group </a:t>
          </a:r>
          <a:r>
            <a:rPr lang="en-US" sz="1200" b="0" kern="1200" dirty="0">
              <a:latin typeface="Avenir Next LT Pro" panose="02020404030301010803"/>
              <a:ea typeface="+mn-ea"/>
              <a:cs typeface="+mn-cs"/>
            </a:rPr>
            <a:t>to decide general plan for consultation</a:t>
          </a:r>
          <a:endParaRPr lang="en-GB" sz="1200" b="0" kern="1200" dirty="0">
            <a:latin typeface="Avenir Next LT Pro" panose="02020404030301010803"/>
            <a:ea typeface="+mn-ea"/>
            <a:cs typeface="+mn-cs"/>
          </a:endParaRPr>
        </a:p>
        <a:p>
          <a:pPr marL="0" lvl="1" indent="0" algn="l" defTabSz="533400">
            <a:lnSpc>
              <a:spcPct val="90000"/>
            </a:lnSpc>
            <a:spcBef>
              <a:spcPct val="0"/>
            </a:spcBef>
            <a:spcAft>
              <a:spcPts val="1200"/>
            </a:spcAft>
            <a:buFont typeface="+mj-lt"/>
            <a:buNone/>
          </a:pPr>
          <a:r>
            <a:rPr lang="en-US" sz="1200" b="1" kern="1200">
              <a:latin typeface="Avenir Next LT Pro" panose="02020404030301010803"/>
              <a:ea typeface="+mn-ea"/>
              <a:cs typeface="+mn-cs"/>
            </a:rPr>
            <a:t>B. Include ideas </a:t>
          </a:r>
          <a:r>
            <a:rPr lang="en-US" sz="1200" b="0" kern="1200">
              <a:latin typeface="Avenir Next LT Pro" panose="02020404030301010803"/>
              <a:ea typeface="+mn-ea"/>
              <a:cs typeface="+mn-cs"/>
            </a:rPr>
            <a:t>from PHASE 1</a:t>
          </a:r>
          <a:endParaRPr lang="en-GB" sz="1200" b="0" kern="1200" dirty="0">
            <a:latin typeface="Avenir Next LT Pro" panose="02020404030301010803"/>
            <a:ea typeface="+mn-ea"/>
            <a:cs typeface="+mn-cs"/>
          </a:endParaRPr>
        </a:p>
        <a:p>
          <a:pPr marL="0" lvl="1" indent="0" algn="l" defTabSz="533400">
            <a:lnSpc>
              <a:spcPct val="90000"/>
            </a:lnSpc>
            <a:spcBef>
              <a:spcPct val="0"/>
            </a:spcBef>
            <a:spcAft>
              <a:spcPts val="1200"/>
            </a:spcAft>
            <a:buFont typeface="+mj-lt"/>
            <a:buNone/>
          </a:pPr>
          <a:r>
            <a:rPr lang="en-US" sz="1200" b="1" kern="1200">
              <a:latin typeface="Avenir Next LT Pro" panose="02020404030301010803"/>
              <a:ea typeface="+mn-ea"/>
              <a:cs typeface="+mn-cs"/>
            </a:rPr>
            <a:t>C. Develop sufficient detail </a:t>
          </a:r>
          <a:r>
            <a:rPr lang="en-US" sz="1200" b="0" kern="1200">
              <a:latin typeface="Avenir Next LT Pro" panose="02020404030301010803"/>
              <a:ea typeface="+mn-ea"/>
              <a:cs typeface="+mn-cs"/>
            </a:rPr>
            <a:t>to contract the facilitator for PHASE 3</a:t>
          </a:r>
          <a:endParaRPr lang="en-GB" sz="1200" b="0" kern="1200" dirty="0">
            <a:latin typeface="Avenir Next LT Pro" panose="02020404030301010803"/>
            <a:ea typeface="+mn-ea"/>
            <a:cs typeface="+mn-cs"/>
          </a:endParaRPr>
        </a:p>
        <a:p>
          <a:pPr marL="0" lvl="1" indent="0" algn="l" defTabSz="533400">
            <a:lnSpc>
              <a:spcPct val="90000"/>
            </a:lnSpc>
            <a:spcBef>
              <a:spcPct val="0"/>
            </a:spcBef>
            <a:spcAft>
              <a:spcPts val="1200"/>
            </a:spcAft>
            <a:buFont typeface="+mj-lt"/>
            <a:buNone/>
          </a:pPr>
          <a:r>
            <a:rPr lang="en-US" sz="1200" b="1" kern="1200">
              <a:latin typeface="Avenir Next LT Pro" panose="02020404030301010803"/>
              <a:ea typeface="+mn-ea"/>
              <a:cs typeface="+mn-cs"/>
            </a:rPr>
            <a:t>D. Include some flexibility </a:t>
          </a:r>
          <a:r>
            <a:rPr lang="en-US" sz="1200" b="0" kern="1200">
              <a:latin typeface="Avenir Next LT Pro" panose="02020404030301010803"/>
              <a:ea typeface="+mn-ea"/>
              <a:cs typeface="+mn-cs"/>
            </a:rPr>
            <a:t>for change/adaptation along the way?</a:t>
          </a:r>
          <a:endParaRPr lang="en-GB" sz="1200" b="0" kern="1200" dirty="0">
            <a:latin typeface="Avenir Next LT Pro" panose="02020404030301010803"/>
            <a:ea typeface="+mn-ea"/>
            <a:cs typeface="+mn-cs"/>
          </a:endParaRPr>
        </a:p>
        <a:p>
          <a:pPr marL="0" lvl="1" indent="0" algn="l" defTabSz="533400">
            <a:lnSpc>
              <a:spcPct val="90000"/>
            </a:lnSpc>
            <a:spcBef>
              <a:spcPct val="0"/>
            </a:spcBef>
            <a:spcAft>
              <a:spcPts val="1200"/>
            </a:spcAft>
            <a:buFont typeface="+mj-lt"/>
            <a:buNone/>
          </a:pPr>
          <a:r>
            <a:rPr lang="en-US" sz="1200" b="1" kern="1200">
              <a:latin typeface="Avenir Next LT Pro" panose="02020404030301010803"/>
              <a:ea typeface="+mn-ea"/>
              <a:cs typeface="+mn-cs"/>
            </a:rPr>
            <a:t>E. Include comms plan </a:t>
          </a:r>
          <a:r>
            <a:rPr lang="en-US" sz="1200" b="0" kern="1200">
              <a:latin typeface="Avenir Next LT Pro" panose="02020404030301010803"/>
              <a:ea typeface="+mn-ea"/>
              <a:cs typeface="+mn-cs"/>
            </a:rPr>
            <a:t>(vital for transparency)</a:t>
          </a:r>
          <a:endParaRPr lang="en-GB" sz="1200" b="0" kern="1200" dirty="0">
            <a:latin typeface="Avenir Next LT Pro" panose="02020404030301010803"/>
            <a:ea typeface="+mn-ea"/>
            <a:cs typeface="+mn-cs"/>
          </a:endParaRPr>
        </a:p>
        <a:p>
          <a:pPr marL="114300" lvl="1" indent="0" algn="l" defTabSz="533400">
            <a:lnSpc>
              <a:spcPct val="90000"/>
            </a:lnSpc>
            <a:spcBef>
              <a:spcPct val="0"/>
            </a:spcBef>
            <a:spcAft>
              <a:spcPts val="1200"/>
            </a:spcAft>
            <a:buFont typeface="+mj-lt"/>
            <a:buNone/>
          </a:pPr>
          <a:endParaRPr lang="en-GB" sz="1200" b="0" kern="1200" dirty="0"/>
        </a:p>
      </dsp:txBody>
      <dsp:txXfrm>
        <a:off x="2328636" y="886859"/>
        <a:ext cx="2038000" cy="3996719"/>
      </dsp:txXfrm>
    </dsp:sp>
    <dsp:sp modelId="{BC083A39-161E-41AD-8181-2A9BDF9A5B4D}">
      <dsp:nvSpPr>
        <dsp:cNvPr id="0" name=""/>
        <dsp:cNvSpPr/>
      </dsp:nvSpPr>
      <dsp:spPr>
        <a:xfrm>
          <a:off x="4651957" y="107869"/>
          <a:ext cx="2038000" cy="77898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PHASE 3</a:t>
          </a:r>
        </a:p>
        <a:p>
          <a:pPr marL="0" lvl="0" indent="0" algn="ctr" defTabSz="622300">
            <a:lnSpc>
              <a:spcPct val="90000"/>
            </a:lnSpc>
            <a:spcBef>
              <a:spcPct val="0"/>
            </a:spcBef>
            <a:spcAft>
              <a:spcPct val="35000"/>
            </a:spcAft>
            <a:buNone/>
          </a:pPr>
          <a:r>
            <a:rPr lang="en-US" sz="1400" kern="1200" dirty="0"/>
            <a:t>Run the consultation</a:t>
          </a:r>
          <a:endParaRPr lang="en-GB" sz="1400" kern="1200" dirty="0"/>
        </a:p>
      </dsp:txBody>
      <dsp:txXfrm>
        <a:off x="4651957" y="107869"/>
        <a:ext cx="2038000" cy="778989"/>
      </dsp:txXfrm>
    </dsp:sp>
    <dsp:sp modelId="{FEF56C5D-0EAF-4C1D-B9E7-39627AA3DAE3}">
      <dsp:nvSpPr>
        <dsp:cNvPr id="0" name=""/>
        <dsp:cNvSpPr/>
      </dsp:nvSpPr>
      <dsp:spPr>
        <a:xfrm>
          <a:off x="4651957" y="886859"/>
          <a:ext cx="2038000" cy="399671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0" lvl="1" indent="-114300" algn="l" defTabSz="533400">
            <a:lnSpc>
              <a:spcPct val="90000"/>
            </a:lnSpc>
            <a:spcBef>
              <a:spcPct val="0"/>
            </a:spcBef>
            <a:spcAft>
              <a:spcPct val="15000"/>
            </a:spcAft>
            <a:buNone/>
          </a:pPr>
          <a:endParaRPr lang="en-GB" sz="1200" b="1" kern="1200" dirty="0"/>
        </a:p>
        <a:p>
          <a:pPr marL="0" lvl="1" indent="-114300" algn="l" defTabSz="533400">
            <a:lnSpc>
              <a:spcPct val="90000"/>
            </a:lnSpc>
            <a:spcBef>
              <a:spcPct val="0"/>
            </a:spcBef>
            <a:spcAft>
              <a:spcPct val="15000"/>
            </a:spcAft>
            <a:buNone/>
          </a:pPr>
          <a:endParaRPr lang="en-GB" sz="1200" kern="1200" dirty="0"/>
        </a:p>
      </dsp:txBody>
      <dsp:txXfrm>
        <a:off x="4651957" y="886859"/>
        <a:ext cx="2038000" cy="3996719"/>
      </dsp:txXfrm>
    </dsp:sp>
    <dsp:sp modelId="{BDC2421E-D20A-4B41-9A1E-E7AF16DEF276}">
      <dsp:nvSpPr>
        <dsp:cNvPr id="0" name=""/>
        <dsp:cNvSpPr/>
      </dsp:nvSpPr>
      <dsp:spPr>
        <a:xfrm>
          <a:off x="6975277" y="107869"/>
          <a:ext cx="2038000" cy="77898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PHASE 4</a:t>
          </a:r>
        </a:p>
        <a:p>
          <a:pPr marL="0" lvl="0" indent="0" algn="ctr" defTabSz="622300">
            <a:lnSpc>
              <a:spcPct val="90000"/>
            </a:lnSpc>
            <a:spcBef>
              <a:spcPct val="0"/>
            </a:spcBef>
            <a:spcAft>
              <a:spcPct val="35000"/>
            </a:spcAft>
            <a:buNone/>
          </a:pPr>
          <a:r>
            <a:rPr lang="en-GB" sz="1400" kern="1200" dirty="0"/>
            <a:t>Make changes to the project</a:t>
          </a:r>
        </a:p>
      </dsp:txBody>
      <dsp:txXfrm>
        <a:off x="6975277" y="107869"/>
        <a:ext cx="2038000" cy="778989"/>
      </dsp:txXfrm>
    </dsp:sp>
    <dsp:sp modelId="{171E24F0-D736-401D-8B9A-CC71BE225B06}">
      <dsp:nvSpPr>
        <dsp:cNvPr id="0" name=""/>
        <dsp:cNvSpPr/>
      </dsp:nvSpPr>
      <dsp:spPr>
        <a:xfrm>
          <a:off x="6975277" y="886859"/>
          <a:ext cx="2038000" cy="399671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ts val="600"/>
            </a:spcAft>
            <a:buNone/>
          </a:pPr>
          <a:endParaRPr lang="en-GB" sz="1200" kern="1200" dirty="0"/>
        </a:p>
      </dsp:txBody>
      <dsp:txXfrm>
        <a:off x="6975277" y="886859"/>
        <a:ext cx="2038000" cy="3996719"/>
      </dsp:txXfrm>
    </dsp:sp>
    <dsp:sp modelId="{A50B8F66-6D17-48F6-953C-525F8AB3A766}">
      <dsp:nvSpPr>
        <dsp:cNvPr id="0" name=""/>
        <dsp:cNvSpPr/>
      </dsp:nvSpPr>
      <dsp:spPr>
        <a:xfrm>
          <a:off x="9298598" y="107869"/>
          <a:ext cx="2038000" cy="77898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PHASE 5</a:t>
          </a:r>
        </a:p>
        <a:p>
          <a:pPr marL="0" lvl="0" indent="0" algn="ctr" defTabSz="622300">
            <a:lnSpc>
              <a:spcPct val="90000"/>
            </a:lnSpc>
            <a:spcBef>
              <a:spcPct val="0"/>
            </a:spcBef>
            <a:spcAft>
              <a:spcPct val="35000"/>
            </a:spcAft>
            <a:buNone/>
          </a:pPr>
          <a:r>
            <a:rPr lang="en-US" sz="1400" kern="1200" dirty="0"/>
            <a:t>Re-commence the project in its new form</a:t>
          </a:r>
          <a:endParaRPr lang="en-GB" sz="1400" kern="1200" dirty="0"/>
        </a:p>
      </dsp:txBody>
      <dsp:txXfrm>
        <a:off x="9298598" y="107869"/>
        <a:ext cx="2038000" cy="778989"/>
      </dsp:txXfrm>
    </dsp:sp>
    <dsp:sp modelId="{F9FDD272-FFF6-4E0E-97F8-DA6403A6CDE8}">
      <dsp:nvSpPr>
        <dsp:cNvPr id="0" name=""/>
        <dsp:cNvSpPr/>
      </dsp:nvSpPr>
      <dsp:spPr>
        <a:xfrm>
          <a:off x="9298598" y="886859"/>
          <a:ext cx="2038000" cy="399671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0" lvl="1" indent="-114300" algn="l" defTabSz="533400">
            <a:lnSpc>
              <a:spcPct val="90000"/>
            </a:lnSpc>
            <a:spcBef>
              <a:spcPct val="0"/>
            </a:spcBef>
            <a:spcAft>
              <a:spcPct val="15000"/>
            </a:spcAft>
            <a:buNone/>
          </a:pPr>
          <a:endParaRPr lang="en-GB" sz="1200" kern="1200" dirty="0"/>
        </a:p>
        <a:p>
          <a:pPr marL="0" lvl="1" indent="-114300" algn="l" defTabSz="533400">
            <a:lnSpc>
              <a:spcPct val="90000"/>
            </a:lnSpc>
            <a:spcBef>
              <a:spcPct val="0"/>
            </a:spcBef>
            <a:spcAft>
              <a:spcPct val="15000"/>
            </a:spcAft>
            <a:buNone/>
          </a:pPr>
          <a:endParaRPr lang="en-GB" sz="1200" kern="1200" dirty="0"/>
        </a:p>
        <a:p>
          <a:pPr marL="0" lvl="1" indent="-114300" algn="l" defTabSz="533400">
            <a:lnSpc>
              <a:spcPct val="90000"/>
            </a:lnSpc>
            <a:spcBef>
              <a:spcPct val="0"/>
            </a:spcBef>
            <a:spcAft>
              <a:spcPct val="15000"/>
            </a:spcAft>
            <a:buNone/>
          </a:pPr>
          <a:endParaRPr lang="en-GB" sz="1200" b="1" kern="1200" dirty="0"/>
        </a:p>
      </dsp:txBody>
      <dsp:txXfrm>
        <a:off x="9298598" y="886859"/>
        <a:ext cx="2038000" cy="39967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24F7D-33FD-4DE6-927F-9CE9A4FB1E70}">
      <dsp:nvSpPr>
        <dsp:cNvPr id="0" name=""/>
        <dsp:cNvSpPr/>
      </dsp:nvSpPr>
      <dsp:spPr>
        <a:xfrm>
          <a:off x="1335711" y="111"/>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Recruit mainly from the autistic community – conduct stakeholder mapping to ensure the process is inclusive</a:t>
          </a:r>
        </a:p>
      </dsp:txBody>
      <dsp:txXfrm>
        <a:off x="1335711" y="111"/>
        <a:ext cx="2812174" cy="1687304"/>
      </dsp:txXfrm>
    </dsp:sp>
    <dsp:sp modelId="{AEEABA61-E962-455F-ACCE-12DBEAE2FC20}">
      <dsp:nvSpPr>
        <dsp:cNvPr id="0" name=""/>
        <dsp:cNvSpPr/>
      </dsp:nvSpPr>
      <dsp:spPr>
        <a:xfrm>
          <a:off x="4429104" y="111"/>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Engage an autistic person with participatory research experience to lead facilitate the process</a:t>
          </a:r>
        </a:p>
      </dsp:txBody>
      <dsp:txXfrm>
        <a:off x="4429104" y="111"/>
        <a:ext cx="2812174" cy="1687304"/>
      </dsp:txXfrm>
    </dsp:sp>
    <dsp:sp modelId="{FB32A905-F730-411C-938F-F2C5D2CF7A87}">
      <dsp:nvSpPr>
        <dsp:cNvPr id="0" name=""/>
        <dsp:cNvSpPr/>
      </dsp:nvSpPr>
      <dsp:spPr>
        <a:xfrm>
          <a:off x="7522496" y="111"/>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Enable anonymous contributions ensuring safeguarding is front of mind at all times</a:t>
          </a:r>
        </a:p>
      </dsp:txBody>
      <dsp:txXfrm>
        <a:off x="7522496" y="111"/>
        <a:ext cx="2812174" cy="1687304"/>
      </dsp:txXfrm>
    </dsp:sp>
    <dsp:sp modelId="{501F7A5B-93B7-4C4D-A93E-C99ED59FAF9F}">
      <dsp:nvSpPr>
        <dsp:cNvPr id="0" name=""/>
        <dsp:cNvSpPr/>
      </dsp:nvSpPr>
      <dsp:spPr>
        <a:xfrm>
          <a:off x="1335711" y="1968633"/>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 core co-design working group of 24-36  people meeting in a series of workshops – no more than six people attending any one workshop </a:t>
          </a:r>
        </a:p>
      </dsp:txBody>
      <dsp:txXfrm>
        <a:off x="1335711" y="1968633"/>
        <a:ext cx="2812174" cy="1687304"/>
      </dsp:txXfrm>
    </dsp:sp>
    <dsp:sp modelId="{4EB4D883-CE72-4C08-AB7F-F9F8B2D2D2B1}">
      <dsp:nvSpPr>
        <dsp:cNvPr id="0" name=""/>
        <dsp:cNvSpPr/>
      </dsp:nvSpPr>
      <dsp:spPr>
        <a:xfrm>
          <a:off x="4429104" y="1968633"/>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 wider co-design panel who contribute asynchronously to the process: surveys, email responses to key questions, audio and video file submissions</a:t>
          </a:r>
        </a:p>
      </dsp:txBody>
      <dsp:txXfrm>
        <a:off x="4429104" y="1968633"/>
        <a:ext cx="2812174" cy="1687304"/>
      </dsp:txXfrm>
    </dsp:sp>
    <dsp:sp modelId="{3A8834C8-29F2-41FF-B45B-A380DAA91443}">
      <dsp:nvSpPr>
        <dsp:cNvPr id="0" name=""/>
        <dsp:cNvSpPr/>
      </dsp:nvSpPr>
      <dsp:spPr>
        <a:xfrm>
          <a:off x="7522496" y="1968633"/>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Each member of the core co-design group attends two workshops one week apart. Workshops are no longer than 2 hours and include workshop polls and use of the chat &amp; assistive technologies</a:t>
          </a:r>
        </a:p>
      </dsp:txBody>
      <dsp:txXfrm>
        <a:off x="7522496" y="1968633"/>
        <a:ext cx="2812174" cy="1687304"/>
      </dsp:txXfrm>
    </dsp:sp>
    <dsp:sp modelId="{64181216-85C3-487B-B1F8-BE52530101D1}">
      <dsp:nvSpPr>
        <dsp:cNvPr id="0" name=""/>
        <dsp:cNvSpPr/>
      </dsp:nvSpPr>
      <dsp:spPr>
        <a:xfrm>
          <a:off x="1335711" y="3937155"/>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The core co-design group can also contribute asynchronously outside of workshops should they wish to provide supplementary information</a:t>
          </a:r>
        </a:p>
      </dsp:txBody>
      <dsp:txXfrm>
        <a:off x="1335711" y="3937155"/>
        <a:ext cx="2812174" cy="1687304"/>
      </dsp:txXfrm>
    </dsp:sp>
    <dsp:sp modelId="{CFBE81F5-ACB8-4BD5-B021-B2D599854B75}">
      <dsp:nvSpPr>
        <dsp:cNvPr id="0" name=""/>
        <dsp:cNvSpPr/>
      </dsp:nvSpPr>
      <dsp:spPr>
        <a:xfrm>
          <a:off x="4429104" y="3937155"/>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Specific questions/ themes, and a framework for phase 3, shared in advance and addressed in the workshops and in the asynchronous process</a:t>
          </a:r>
        </a:p>
      </dsp:txBody>
      <dsp:txXfrm>
        <a:off x="4429104" y="3937155"/>
        <a:ext cx="2812174" cy="1687304"/>
      </dsp:txXfrm>
    </dsp:sp>
    <dsp:sp modelId="{A5C39388-BEAF-4020-B5FC-7AFC539F5862}">
      <dsp:nvSpPr>
        <dsp:cNvPr id="0" name=""/>
        <dsp:cNvSpPr/>
      </dsp:nvSpPr>
      <dsp:spPr>
        <a:xfrm>
          <a:off x="7522496" y="3937155"/>
          <a:ext cx="2812174" cy="16873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Keep a momentum to the process. Co-design concluded in April.</a:t>
          </a:r>
        </a:p>
      </dsp:txBody>
      <dsp:txXfrm>
        <a:off x="7522496" y="3937155"/>
        <a:ext cx="2812174" cy="168730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40" cy="471054"/>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4023092" y="1"/>
            <a:ext cx="3077740" cy="471054"/>
          </a:xfrm>
          <a:prstGeom prst="rect">
            <a:avLst/>
          </a:prstGeom>
        </p:spPr>
        <p:txBody>
          <a:bodyPr vert="horz" lIns="96625" tIns="48312" rIns="96625" bIns="48312" rtlCol="0"/>
          <a:lstStyle>
            <a:lvl1pPr algn="r">
              <a:defRPr sz="1300"/>
            </a:lvl1pPr>
          </a:lstStyle>
          <a:p>
            <a:fld id="{651AC8CB-EE64-40EC-B35F-6D82999A9862}" type="datetimeFigureOut">
              <a:rPr lang="en-GB" smtClean="0"/>
              <a:t>25/04/2022</a:t>
            </a:fld>
            <a:endParaRPr lang="en-GB"/>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3"/>
            <a:ext cx="3077740" cy="471053"/>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4023092" y="8917423"/>
            <a:ext cx="3077740" cy="471053"/>
          </a:xfrm>
          <a:prstGeom prst="rect">
            <a:avLst/>
          </a:prstGeom>
        </p:spPr>
        <p:txBody>
          <a:bodyPr vert="horz" lIns="96625" tIns="48312" rIns="96625" bIns="48312" rtlCol="0" anchor="b"/>
          <a:lstStyle>
            <a:lvl1pPr algn="r">
              <a:defRPr sz="1300"/>
            </a:lvl1pPr>
          </a:lstStyle>
          <a:p>
            <a:fld id="{D2A4C916-0AD0-4398-92D9-4B842E3F153A}" type="slidenum">
              <a:rPr lang="en-GB" smtClean="0"/>
              <a:t>‹#›</a:t>
            </a:fld>
            <a:endParaRPr lang="en-GB"/>
          </a:p>
        </p:txBody>
      </p:sp>
    </p:spTree>
    <p:extLst>
      <p:ext uri="{BB962C8B-B14F-4D97-AF65-F5344CB8AC3E}">
        <p14:creationId xmlns:p14="http://schemas.microsoft.com/office/powerpoint/2010/main" val="92354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8121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272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8599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945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9282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7501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115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1552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7550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250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12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7233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643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0427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6346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366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3687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9905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HVM intro. </a:t>
            </a:r>
          </a:p>
          <a:p>
            <a:endParaRPr lang="en-GB" dirty="0"/>
          </a:p>
          <a:p>
            <a:r>
              <a:rPr lang="en-GB" dirty="0"/>
              <a:t>HH to give</a:t>
            </a:r>
          </a:p>
        </p:txBody>
      </p:sp>
      <p:sp>
        <p:nvSpPr>
          <p:cNvPr id="4" name="Slide Number Placeholder 3"/>
          <p:cNvSpPr>
            <a:spLocks noGrp="1"/>
          </p:cNvSpPr>
          <p:nvPr>
            <p:ph type="sldNum" sz="quarter" idx="5"/>
          </p:nvPr>
        </p:nvSpPr>
        <p:spPr/>
        <p:txBody>
          <a:bodyPr/>
          <a:lstStyle/>
          <a:p>
            <a:fld id="{D2A4C916-0AD0-4398-92D9-4B842E3F153A}" type="slidenum">
              <a:rPr lang="en-GB" smtClean="0"/>
              <a:t>3</a:t>
            </a:fld>
            <a:endParaRPr lang="en-GB"/>
          </a:p>
        </p:txBody>
      </p:sp>
    </p:spTree>
    <p:extLst>
      <p:ext uri="{BB962C8B-B14F-4D97-AF65-F5344CB8AC3E}">
        <p14:creationId xmlns:p14="http://schemas.microsoft.com/office/powerpoint/2010/main" val="3005102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288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5025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096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71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4349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C3A70-70C6-41B7-A1F3-5DE2429DC87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265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27B1-7909-4888-8FC5-845B8C2465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CFC7CD-6544-4743-8538-FAA211E34A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185CF4-9BC5-468C-A904-00AC3A11CB4F}"/>
              </a:ext>
            </a:extLst>
          </p:cNvPr>
          <p:cNvSpPr>
            <a:spLocks noGrp="1"/>
          </p:cNvSpPr>
          <p:nvPr>
            <p:ph type="dt" sz="half" idx="10"/>
          </p:nvPr>
        </p:nvSpPr>
        <p:spPr/>
        <p:txBody>
          <a:bodyPr/>
          <a:lstStyle/>
          <a:p>
            <a:fld id="{223AB290-9830-4720-8F1A-2023261E2249}" type="datetime1">
              <a:rPr lang="en-GB" smtClean="0"/>
              <a:t>25/04/2022</a:t>
            </a:fld>
            <a:endParaRPr lang="en-GB"/>
          </a:p>
        </p:txBody>
      </p:sp>
      <p:sp>
        <p:nvSpPr>
          <p:cNvPr id="5" name="Footer Placeholder 4">
            <a:extLst>
              <a:ext uri="{FF2B5EF4-FFF2-40B4-BE49-F238E27FC236}">
                <a16:creationId xmlns:a16="http://schemas.microsoft.com/office/drawing/2014/main" id="{1CA0C447-0E40-422F-9063-A1394E2038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5D1CEB-23EC-4801-A891-B8C360CB999D}"/>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159225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C99AF-73A8-4F91-8431-6D8451B857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30B7E0-A71B-4508-86FC-1B694A4E3B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C7111C-CA41-4E3A-951D-BA5475627FAA}"/>
              </a:ext>
            </a:extLst>
          </p:cNvPr>
          <p:cNvSpPr>
            <a:spLocks noGrp="1"/>
          </p:cNvSpPr>
          <p:nvPr>
            <p:ph type="dt" sz="half" idx="10"/>
          </p:nvPr>
        </p:nvSpPr>
        <p:spPr/>
        <p:txBody>
          <a:bodyPr/>
          <a:lstStyle/>
          <a:p>
            <a:fld id="{E32E601B-82E9-4815-9F1E-ED0C6C425247}" type="datetime1">
              <a:rPr lang="en-GB" smtClean="0"/>
              <a:t>25/04/2022</a:t>
            </a:fld>
            <a:endParaRPr lang="en-GB"/>
          </a:p>
        </p:txBody>
      </p:sp>
      <p:sp>
        <p:nvSpPr>
          <p:cNvPr id="5" name="Footer Placeholder 4">
            <a:extLst>
              <a:ext uri="{FF2B5EF4-FFF2-40B4-BE49-F238E27FC236}">
                <a16:creationId xmlns:a16="http://schemas.microsoft.com/office/drawing/2014/main" id="{278D46B1-DE1F-4E25-8D10-CA2355D6EF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DFA244-CC7B-4D6B-A848-1DC180688209}"/>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366830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3D24A5-AA04-45D0-847A-76D3C6DDBF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84A7E2-5F0F-44B2-9652-0C519EE051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FA1DC6-F087-45D6-BC2D-487B499D19A1}"/>
              </a:ext>
            </a:extLst>
          </p:cNvPr>
          <p:cNvSpPr>
            <a:spLocks noGrp="1"/>
          </p:cNvSpPr>
          <p:nvPr>
            <p:ph type="dt" sz="half" idx="10"/>
          </p:nvPr>
        </p:nvSpPr>
        <p:spPr/>
        <p:txBody>
          <a:bodyPr/>
          <a:lstStyle/>
          <a:p>
            <a:fld id="{1296949E-149B-458A-B9F1-F57AC1459FEC}" type="datetime1">
              <a:rPr lang="en-GB" smtClean="0"/>
              <a:t>25/04/2022</a:t>
            </a:fld>
            <a:endParaRPr lang="en-GB"/>
          </a:p>
        </p:txBody>
      </p:sp>
      <p:sp>
        <p:nvSpPr>
          <p:cNvPr id="5" name="Footer Placeholder 4">
            <a:extLst>
              <a:ext uri="{FF2B5EF4-FFF2-40B4-BE49-F238E27FC236}">
                <a16:creationId xmlns:a16="http://schemas.microsoft.com/office/drawing/2014/main" id="{3C656E39-6C45-4518-A481-B75E1DB7FE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3D188E-417F-4581-9A37-10BA4AA8E743}"/>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322467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F7E18-3B32-4066-A72F-C4CB688B16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3268AE-A638-4A02-A129-24FFA3142C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1898DA-4229-4F36-8ED0-01630CE4530C}"/>
              </a:ext>
            </a:extLst>
          </p:cNvPr>
          <p:cNvSpPr>
            <a:spLocks noGrp="1"/>
          </p:cNvSpPr>
          <p:nvPr>
            <p:ph type="dt" sz="half" idx="10"/>
          </p:nvPr>
        </p:nvSpPr>
        <p:spPr/>
        <p:txBody>
          <a:bodyPr/>
          <a:lstStyle/>
          <a:p>
            <a:fld id="{FA5F8D31-6725-4A3F-8E88-0C23335AF7E4}" type="datetime1">
              <a:rPr lang="en-GB" smtClean="0"/>
              <a:t>25/04/2022</a:t>
            </a:fld>
            <a:endParaRPr lang="en-GB"/>
          </a:p>
        </p:txBody>
      </p:sp>
      <p:sp>
        <p:nvSpPr>
          <p:cNvPr id="5" name="Footer Placeholder 4">
            <a:extLst>
              <a:ext uri="{FF2B5EF4-FFF2-40B4-BE49-F238E27FC236}">
                <a16:creationId xmlns:a16="http://schemas.microsoft.com/office/drawing/2014/main" id="{FDBEE799-4FC9-46A7-AAC7-5FD5A01BBD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6A1C10-5D16-4EB7-A730-502C4161E5EE}"/>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240644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2DFC9-718D-4D26-BA33-C48DFE6C8F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F65577-3D46-4702-870E-20163CC9A6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40B96B-2E82-4D1D-B847-193A14DD0571}"/>
              </a:ext>
            </a:extLst>
          </p:cNvPr>
          <p:cNvSpPr>
            <a:spLocks noGrp="1"/>
          </p:cNvSpPr>
          <p:nvPr>
            <p:ph type="dt" sz="half" idx="10"/>
          </p:nvPr>
        </p:nvSpPr>
        <p:spPr/>
        <p:txBody>
          <a:bodyPr/>
          <a:lstStyle/>
          <a:p>
            <a:fld id="{402A238F-A6D7-4BFA-85B9-BAEAA404D265}" type="datetime1">
              <a:rPr lang="en-GB" smtClean="0"/>
              <a:t>25/04/2022</a:t>
            </a:fld>
            <a:endParaRPr lang="en-GB"/>
          </a:p>
        </p:txBody>
      </p:sp>
      <p:sp>
        <p:nvSpPr>
          <p:cNvPr id="5" name="Footer Placeholder 4">
            <a:extLst>
              <a:ext uri="{FF2B5EF4-FFF2-40B4-BE49-F238E27FC236}">
                <a16:creationId xmlns:a16="http://schemas.microsoft.com/office/drawing/2014/main" id="{147587EE-4D31-4053-A38C-0F5608E7CA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D9FC77-063C-43D0-8AA2-A80055AE3C14}"/>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279919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25828-C26D-4092-8673-42C29B6976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4AE73F-6571-4FEB-8B39-C6B7D47462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683755-A41C-42C3-80D4-CCDA1E2E50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A7D258-F75A-4FE1-A199-36745CFD5D34}"/>
              </a:ext>
            </a:extLst>
          </p:cNvPr>
          <p:cNvSpPr>
            <a:spLocks noGrp="1"/>
          </p:cNvSpPr>
          <p:nvPr>
            <p:ph type="dt" sz="half" idx="10"/>
          </p:nvPr>
        </p:nvSpPr>
        <p:spPr/>
        <p:txBody>
          <a:bodyPr/>
          <a:lstStyle/>
          <a:p>
            <a:fld id="{A9D292A0-7DEA-455A-9B71-C9703C2F5E14}" type="datetime1">
              <a:rPr lang="en-GB" smtClean="0"/>
              <a:t>25/04/2022</a:t>
            </a:fld>
            <a:endParaRPr lang="en-GB"/>
          </a:p>
        </p:txBody>
      </p:sp>
      <p:sp>
        <p:nvSpPr>
          <p:cNvPr id="6" name="Footer Placeholder 5">
            <a:extLst>
              <a:ext uri="{FF2B5EF4-FFF2-40B4-BE49-F238E27FC236}">
                <a16:creationId xmlns:a16="http://schemas.microsoft.com/office/drawing/2014/main" id="{63588B4D-62CD-400D-A98A-292871C5A4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935A20-70D3-4DFF-B0A9-925B66A04626}"/>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155636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03439-C906-4892-BCAE-F6C1AEC4A6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56D705-B20E-4F4A-A427-3031D97EC2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F18013-D8B0-4F32-877E-D684B8C703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30FFCF-7BE7-4EE1-870B-47505CBEF8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B82E58-0E1F-4BB3-852E-32B9D3B22D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AD0FC53-D4B5-4A91-A587-1A0B2E04C72B}"/>
              </a:ext>
            </a:extLst>
          </p:cNvPr>
          <p:cNvSpPr>
            <a:spLocks noGrp="1"/>
          </p:cNvSpPr>
          <p:nvPr>
            <p:ph type="dt" sz="half" idx="10"/>
          </p:nvPr>
        </p:nvSpPr>
        <p:spPr/>
        <p:txBody>
          <a:bodyPr/>
          <a:lstStyle/>
          <a:p>
            <a:fld id="{B87CA847-C4F4-4595-A484-8F611AD05080}" type="datetime1">
              <a:rPr lang="en-GB" smtClean="0"/>
              <a:t>25/04/2022</a:t>
            </a:fld>
            <a:endParaRPr lang="en-GB"/>
          </a:p>
        </p:txBody>
      </p:sp>
      <p:sp>
        <p:nvSpPr>
          <p:cNvPr id="8" name="Footer Placeholder 7">
            <a:extLst>
              <a:ext uri="{FF2B5EF4-FFF2-40B4-BE49-F238E27FC236}">
                <a16:creationId xmlns:a16="http://schemas.microsoft.com/office/drawing/2014/main" id="{ACECDDAD-2730-4C8C-89D2-B03300CBF97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11B9088-839E-486D-ADBF-565BF0A5A2AF}"/>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159442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ED2D5-0DE7-4637-8A62-97B5844B09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1EA19E-383E-4A32-9BF4-E80A014B2077}"/>
              </a:ext>
            </a:extLst>
          </p:cNvPr>
          <p:cNvSpPr>
            <a:spLocks noGrp="1"/>
          </p:cNvSpPr>
          <p:nvPr>
            <p:ph type="dt" sz="half" idx="10"/>
          </p:nvPr>
        </p:nvSpPr>
        <p:spPr/>
        <p:txBody>
          <a:bodyPr/>
          <a:lstStyle/>
          <a:p>
            <a:fld id="{9D61808D-49DA-466F-9846-0E1C46EFD744}" type="datetime1">
              <a:rPr lang="en-GB" smtClean="0"/>
              <a:t>25/04/2022</a:t>
            </a:fld>
            <a:endParaRPr lang="en-GB"/>
          </a:p>
        </p:txBody>
      </p:sp>
      <p:sp>
        <p:nvSpPr>
          <p:cNvPr id="4" name="Footer Placeholder 3">
            <a:extLst>
              <a:ext uri="{FF2B5EF4-FFF2-40B4-BE49-F238E27FC236}">
                <a16:creationId xmlns:a16="http://schemas.microsoft.com/office/drawing/2014/main" id="{C46546A2-EB89-4375-ACE1-587CC91154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8AF60D-BDD6-499C-86B2-CD41768F8414}"/>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361292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E64C82-33AD-484F-86BF-BD6F8154728A}"/>
              </a:ext>
            </a:extLst>
          </p:cNvPr>
          <p:cNvSpPr>
            <a:spLocks noGrp="1"/>
          </p:cNvSpPr>
          <p:nvPr>
            <p:ph type="dt" sz="half" idx="10"/>
          </p:nvPr>
        </p:nvSpPr>
        <p:spPr/>
        <p:txBody>
          <a:bodyPr/>
          <a:lstStyle>
            <a:lvl1pPr>
              <a:defRPr sz="1100"/>
            </a:lvl1pPr>
          </a:lstStyle>
          <a:p>
            <a:fld id="{3E151573-6F6D-4736-B983-3C302C2372CC}" type="datetime1">
              <a:rPr lang="en-GB" smtClean="0"/>
              <a:pPr/>
              <a:t>25/04/2022</a:t>
            </a:fld>
            <a:endParaRPr lang="en-GB" dirty="0"/>
          </a:p>
        </p:txBody>
      </p:sp>
      <p:sp>
        <p:nvSpPr>
          <p:cNvPr id="3" name="Footer Placeholder 2">
            <a:extLst>
              <a:ext uri="{FF2B5EF4-FFF2-40B4-BE49-F238E27FC236}">
                <a16:creationId xmlns:a16="http://schemas.microsoft.com/office/drawing/2014/main" id="{3F9145BB-5A94-45DD-8A01-6A89E581668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46B3D9-0DA0-43EA-8F4A-0B7568B01D38}"/>
              </a:ext>
            </a:extLst>
          </p:cNvPr>
          <p:cNvSpPr>
            <a:spLocks noGrp="1"/>
          </p:cNvSpPr>
          <p:nvPr>
            <p:ph type="sldNum" sz="quarter" idx="12"/>
          </p:nvPr>
        </p:nvSpPr>
        <p:spPr/>
        <p:txBody>
          <a:bodyPr/>
          <a:lstStyle>
            <a:lvl1pPr>
              <a:defRPr sz="1100"/>
            </a:lvl1pPr>
          </a:lstStyle>
          <a:p>
            <a:fld id="{983E5F0B-1BB4-4DC6-9423-599DEAA9DD77}" type="slidenum">
              <a:rPr lang="en-GB" smtClean="0"/>
              <a:pPr/>
              <a:t>‹#›</a:t>
            </a:fld>
            <a:endParaRPr lang="en-GB" dirty="0"/>
          </a:p>
        </p:txBody>
      </p:sp>
    </p:spTree>
    <p:extLst>
      <p:ext uri="{BB962C8B-B14F-4D97-AF65-F5344CB8AC3E}">
        <p14:creationId xmlns:p14="http://schemas.microsoft.com/office/powerpoint/2010/main" val="329483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CB2E-F183-4510-BB88-1941FCDEFE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42C55D3-D47A-4D51-A4C7-B66D7E417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D0BECF-1A46-4206-92E9-8FE46C2B2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5CB6A2-DF0B-44CC-8507-7A55037B1596}"/>
              </a:ext>
            </a:extLst>
          </p:cNvPr>
          <p:cNvSpPr>
            <a:spLocks noGrp="1"/>
          </p:cNvSpPr>
          <p:nvPr>
            <p:ph type="dt" sz="half" idx="10"/>
          </p:nvPr>
        </p:nvSpPr>
        <p:spPr/>
        <p:txBody>
          <a:bodyPr/>
          <a:lstStyle/>
          <a:p>
            <a:fld id="{73446E13-4965-4187-A8D0-2B33C365775E}" type="datetime1">
              <a:rPr lang="en-GB" smtClean="0"/>
              <a:t>25/04/2022</a:t>
            </a:fld>
            <a:endParaRPr lang="en-GB"/>
          </a:p>
        </p:txBody>
      </p:sp>
      <p:sp>
        <p:nvSpPr>
          <p:cNvPr id="6" name="Footer Placeholder 5">
            <a:extLst>
              <a:ext uri="{FF2B5EF4-FFF2-40B4-BE49-F238E27FC236}">
                <a16:creationId xmlns:a16="http://schemas.microsoft.com/office/drawing/2014/main" id="{466BE329-409C-4BF4-B714-F1966F9F9F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3259C3-8490-4E11-BA16-B61F5B0036CB}"/>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262057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3456D-878B-4ACF-BDF0-4E965E4FC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23FA80-5E17-429C-A59D-D1944DE00B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42BFE0E-2EB5-40C8-B935-70B8A31C1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079A0D-DBCF-4B1C-A347-E93043944155}"/>
              </a:ext>
            </a:extLst>
          </p:cNvPr>
          <p:cNvSpPr>
            <a:spLocks noGrp="1"/>
          </p:cNvSpPr>
          <p:nvPr>
            <p:ph type="dt" sz="half" idx="10"/>
          </p:nvPr>
        </p:nvSpPr>
        <p:spPr/>
        <p:txBody>
          <a:bodyPr/>
          <a:lstStyle/>
          <a:p>
            <a:fld id="{7F58C1B6-F65B-4109-BA98-EFFE27C4B5C9}" type="datetime1">
              <a:rPr lang="en-GB" smtClean="0"/>
              <a:t>25/04/2022</a:t>
            </a:fld>
            <a:endParaRPr lang="en-GB"/>
          </a:p>
        </p:txBody>
      </p:sp>
      <p:sp>
        <p:nvSpPr>
          <p:cNvPr id="6" name="Footer Placeholder 5">
            <a:extLst>
              <a:ext uri="{FF2B5EF4-FFF2-40B4-BE49-F238E27FC236}">
                <a16:creationId xmlns:a16="http://schemas.microsoft.com/office/drawing/2014/main" id="{E45D4076-A247-49EF-974A-66E0ECCDDF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1F4B69-C64F-401D-9646-BDFF2F89E73C}"/>
              </a:ext>
            </a:extLst>
          </p:cNvPr>
          <p:cNvSpPr>
            <a:spLocks noGrp="1"/>
          </p:cNvSpPr>
          <p:nvPr>
            <p:ph type="sldNum" sz="quarter" idx="12"/>
          </p:nvPr>
        </p:nvSpPr>
        <p:spPr/>
        <p:txBody>
          <a:bodyPr/>
          <a:lstStyle/>
          <a:p>
            <a:fld id="{983E5F0B-1BB4-4DC6-9423-599DEAA9DD77}" type="slidenum">
              <a:rPr lang="en-GB" smtClean="0"/>
              <a:t>‹#›</a:t>
            </a:fld>
            <a:endParaRPr lang="en-GB"/>
          </a:p>
        </p:txBody>
      </p:sp>
    </p:spTree>
    <p:extLst>
      <p:ext uri="{BB962C8B-B14F-4D97-AF65-F5344CB8AC3E}">
        <p14:creationId xmlns:p14="http://schemas.microsoft.com/office/powerpoint/2010/main" val="1110319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9FD794-AD37-4ECA-9C41-BEEC47D705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C70F06-828E-4C28-B2A3-248FFECB2D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885910-28A8-4874-8B8C-0803B2730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7B28C-833C-4238-8F10-95B6596C0DDC}" type="datetime1">
              <a:rPr lang="en-GB" smtClean="0"/>
              <a:t>25/04/2022</a:t>
            </a:fld>
            <a:endParaRPr lang="en-GB"/>
          </a:p>
        </p:txBody>
      </p:sp>
      <p:sp>
        <p:nvSpPr>
          <p:cNvPr id="5" name="Footer Placeholder 4">
            <a:extLst>
              <a:ext uri="{FF2B5EF4-FFF2-40B4-BE49-F238E27FC236}">
                <a16:creationId xmlns:a16="http://schemas.microsoft.com/office/drawing/2014/main" id="{6ACE79E2-2B1D-491B-AD2F-DF8052AD76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78BCB6-2480-424E-BB0E-BFAE65FF34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E5F0B-1BB4-4DC6-9423-599DEAA9DD77}" type="slidenum">
              <a:rPr lang="en-GB" smtClean="0"/>
              <a:t>‹#›</a:t>
            </a:fld>
            <a:endParaRPr lang="en-GB"/>
          </a:p>
        </p:txBody>
      </p:sp>
    </p:spTree>
    <p:extLst>
      <p:ext uri="{BB962C8B-B14F-4D97-AF65-F5344CB8AC3E}">
        <p14:creationId xmlns:p14="http://schemas.microsoft.com/office/powerpoint/2010/main" val="2880361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TextBox 8"/>
          <p:cNvSpPr txBox="1"/>
          <p:nvPr/>
        </p:nvSpPr>
        <p:spPr>
          <a:xfrm>
            <a:off x="557991" y="313334"/>
            <a:ext cx="1079223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Spectrum 10K Phase 1: Planning Phase 2 -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consultation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15" name="Text Placeholder 4">
            <a:extLst>
              <a:ext uri="{FF2B5EF4-FFF2-40B4-BE49-F238E27FC236}">
                <a16:creationId xmlns:a16="http://schemas.microsoft.com/office/drawing/2014/main" id="{3EE90D5F-CA9A-4755-A92A-B5B59B9FDB3C}"/>
              </a:ext>
            </a:extLst>
          </p:cNvPr>
          <p:cNvSpPr txBox="1">
            <a:spLocks/>
          </p:cNvSpPr>
          <p:nvPr/>
        </p:nvSpPr>
        <p:spPr>
          <a:xfrm>
            <a:off x="557991" y="1782873"/>
            <a:ext cx="11517745" cy="4173424"/>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14350" indent="-514350">
              <a:buAutoNum type="arabicPeriod"/>
              <a:defRPr/>
            </a:pPr>
            <a:r>
              <a:rPr lang="en-US" sz="3600" b="1" dirty="0">
                <a:solidFill>
                  <a:prstClr val="white">
                    <a:lumMod val="50000"/>
                  </a:prstClr>
                </a:solidFill>
                <a:latin typeface="Calibri" panose="020F0502020204030204"/>
              </a:rPr>
              <a:t>Report methodology</a:t>
            </a:r>
          </a:p>
          <a:p>
            <a:pPr marL="514350" indent="-514350">
              <a:buAutoNum type="arabicPeriod"/>
              <a:defRPr/>
            </a:pPr>
            <a:r>
              <a:rPr lang="en-US" sz="3600" b="1" dirty="0">
                <a:solidFill>
                  <a:prstClr val="white">
                    <a:lumMod val="50000"/>
                  </a:prstClr>
                </a:solidFill>
                <a:latin typeface="Calibri" panose="020F0502020204030204"/>
              </a:rPr>
              <a:t>What has happened in phase 1</a:t>
            </a:r>
          </a:p>
          <a:p>
            <a:pPr marL="1028700" lvl="1" indent="-571500">
              <a:buFont typeface="Arial" panose="020B0604020202020204" pitchFamily="34" charset="0"/>
              <a:buChar char="•"/>
              <a:defRPr/>
            </a:pPr>
            <a:r>
              <a:rPr lang="en-US" sz="3600" b="1" dirty="0">
                <a:solidFill>
                  <a:prstClr val="white">
                    <a:lumMod val="50000"/>
                  </a:prstClr>
                </a:solidFill>
                <a:latin typeface="Calibri" panose="020F0502020204030204"/>
              </a:rPr>
              <a:t>Purpose of phase 1</a:t>
            </a:r>
          </a:p>
          <a:p>
            <a:pPr marL="1028700" lvl="1" indent="-571500">
              <a:buFont typeface="Arial" panose="020B0604020202020204" pitchFamily="34" charset="0"/>
              <a:buChar char="•"/>
              <a:defRPr/>
            </a:pPr>
            <a:r>
              <a:rPr kumimoji="0" lang="en-US" sz="3600" b="1"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Meetings held</a:t>
            </a:r>
          </a:p>
          <a:p>
            <a:pPr marL="514350" indent="-514350">
              <a:buAutoNum type="arabicPeriod"/>
              <a:defRPr/>
            </a:pPr>
            <a:r>
              <a:rPr lang="en-US" sz="3600" b="1" dirty="0">
                <a:solidFill>
                  <a:prstClr val="white">
                    <a:lumMod val="50000"/>
                  </a:prstClr>
                </a:solidFill>
                <a:latin typeface="Calibri" panose="020F0502020204030204"/>
              </a:rPr>
              <a:t>Involvement in the co-design phase</a:t>
            </a:r>
          </a:p>
          <a:p>
            <a:pPr marL="514350" indent="-514350">
              <a:buAutoNum type="arabicPeriod"/>
              <a:defRPr/>
            </a:pPr>
            <a:r>
              <a:rPr lang="en-US" sz="3600" b="1" dirty="0">
                <a:solidFill>
                  <a:prstClr val="white">
                    <a:lumMod val="50000"/>
                  </a:prstClr>
                </a:solidFill>
                <a:latin typeface="Calibri" panose="020F0502020204030204"/>
              </a:rPr>
              <a:t>Initial ideas for the co-design phase</a:t>
            </a:r>
          </a:p>
          <a:p>
            <a:pPr marL="514350" indent="-514350">
              <a:buAutoNum type="arabicPeriod"/>
              <a:defRPr/>
            </a:pPr>
            <a:r>
              <a:rPr lang="en-US" sz="3600" b="1" dirty="0">
                <a:solidFill>
                  <a:prstClr val="white">
                    <a:lumMod val="50000"/>
                  </a:prstClr>
                </a:solidFill>
                <a:latin typeface="Calibri" panose="020F0502020204030204"/>
              </a:rPr>
              <a:t>Proposals for phase 2</a:t>
            </a:r>
          </a:p>
          <a:p>
            <a:pPr marL="1028700" lvl="1" indent="-571500">
              <a:buFont typeface="Arial" panose="020B0604020202020204" pitchFamily="34" charset="0"/>
              <a:buChar char="•"/>
              <a:defRPr/>
            </a:pPr>
            <a:r>
              <a:rPr lang="en-US" sz="3600" b="1" dirty="0">
                <a:solidFill>
                  <a:prstClr val="white">
                    <a:lumMod val="50000"/>
                  </a:prstClr>
                </a:solidFill>
                <a:latin typeface="Calibri" panose="020F0502020204030204"/>
              </a:rPr>
              <a:t>Suggested timetable</a:t>
            </a:r>
          </a:p>
          <a:p>
            <a:pPr>
              <a:defRPr/>
            </a:pPr>
            <a:r>
              <a:rPr lang="en-US" sz="3000" b="1" dirty="0">
                <a:solidFill>
                  <a:prstClr val="white">
                    <a:lumMod val="50000"/>
                  </a:prstClr>
                </a:solidFill>
                <a:latin typeface="Calibri" panose="020F0502020204030204"/>
              </a:rPr>
              <a:t>Appendix: comments added after the meetings by phase 1 participants</a:t>
            </a:r>
          </a:p>
        </p:txBody>
      </p:sp>
    </p:spTree>
    <p:extLst>
      <p:ext uri="{BB962C8B-B14F-4D97-AF65-F5344CB8AC3E}">
        <p14:creationId xmlns:p14="http://schemas.microsoft.com/office/powerpoint/2010/main" val="3605109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10053" y="73726"/>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Who needs to be represented? </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flipV="1">
            <a:off x="430743" y="720057"/>
            <a:ext cx="11183080" cy="32897"/>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0690" y="-54340"/>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430743" y="785767"/>
            <a:ext cx="11447313" cy="5755422"/>
          </a:xfrm>
          <a:prstGeom prst="rect">
            <a:avLst/>
          </a:prstGeom>
          <a:noFill/>
          <a:ln>
            <a:noFill/>
          </a:ln>
        </p:spPr>
        <p:txBody>
          <a:bodyPr wrap="square" rtlCol="0">
            <a:spAutoFit/>
          </a:bodyPr>
          <a:lstStyle/>
          <a:p>
            <a:r>
              <a:rPr lang="en-GB" sz="2000" dirty="0"/>
              <a:t>Many participants in these discussions say that: </a:t>
            </a:r>
          </a:p>
          <a:p>
            <a:endParaRPr lang="en-GB" sz="2000" b="1" dirty="0">
              <a:solidFill>
                <a:srgbClr val="002060"/>
              </a:solidFill>
            </a:endParaRPr>
          </a:p>
          <a:p>
            <a:r>
              <a:rPr lang="en-GB" sz="2000" b="1" dirty="0">
                <a:solidFill>
                  <a:srgbClr val="002060"/>
                </a:solidFill>
              </a:rPr>
              <a:t>Autistic people are central to the co-design of the consultation</a:t>
            </a:r>
          </a:p>
          <a:p>
            <a:pPr marL="285750" indent="-285750">
              <a:buFont typeface="Arial" panose="020B0604020202020204" pitchFamily="34" charset="0"/>
              <a:buChar char="•"/>
            </a:pPr>
            <a:r>
              <a:rPr lang="en-GB" sz="2000" dirty="0"/>
              <a:t>A process led/ facilitated by autistic people who are experienced researchers</a:t>
            </a:r>
          </a:p>
          <a:p>
            <a:pPr marL="285750" indent="-285750">
              <a:buFont typeface="Arial" panose="020B0604020202020204" pitchFamily="34" charset="0"/>
              <a:buChar char="•"/>
            </a:pPr>
            <a:r>
              <a:rPr lang="en-GB" sz="2000" dirty="0"/>
              <a:t>A majority of autistic people involved in the co-design process</a:t>
            </a:r>
          </a:p>
          <a:p>
            <a:pPr marL="285750" indent="-285750">
              <a:buFont typeface="Arial" panose="020B0604020202020204" pitchFamily="34" charset="0"/>
              <a:buChar char="•"/>
            </a:pPr>
            <a:r>
              <a:rPr lang="en-GB" sz="2000" dirty="0"/>
              <a:t>Elevating the voices of autistic people to demonstrate that Spectrum 10K is listening</a:t>
            </a:r>
          </a:p>
          <a:p>
            <a:pPr marL="285750" indent="-285750">
              <a:buFont typeface="Arial" panose="020B0604020202020204" pitchFamily="34" charset="0"/>
              <a:buChar char="•"/>
            </a:pPr>
            <a:r>
              <a:rPr lang="en-GB" sz="2000" dirty="0"/>
              <a:t>This is seen as important in aiming to prevent miscommunication/ misunderstandings</a:t>
            </a:r>
          </a:p>
          <a:p>
            <a:endParaRPr lang="en-GB" sz="1400" dirty="0"/>
          </a:p>
          <a:p>
            <a:r>
              <a:rPr lang="en-GB" sz="2000" b="1" dirty="0">
                <a:solidFill>
                  <a:srgbClr val="002060"/>
                </a:solidFill>
              </a:rPr>
              <a:t>Stakeholders – again majority autistic people</a:t>
            </a:r>
          </a:p>
          <a:p>
            <a:pPr marL="285750" indent="-285750">
              <a:buFont typeface="Arial" panose="020B0604020202020204" pitchFamily="34" charset="0"/>
              <a:buChar char="•"/>
            </a:pPr>
            <a:r>
              <a:rPr lang="en-GB" sz="2000" dirty="0"/>
              <a:t>The Spectrum 10K Advisory Panel</a:t>
            </a:r>
          </a:p>
          <a:p>
            <a:pPr marL="285750" indent="-285750">
              <a:buFont typeface="Arial" panose="020B0604020202020204" pitchFamily="34" charset="0"/>
              <a:buChar char="•"/>
            </a:pPr>
            <a:r>
              <a:rPr lang="en-GB" sz="2000" dirty="0"/>
              <a:t>Specialists in participatory design and research</a:t>
            </a:r>
          </a:p>
          <a:p>
            <a:pPr marL="285750" indent="-285750">
              <a:buFont typeface="Arial" panose="020B0604020202020204" pitchFamily="34" charset="0"/>
              <a:buChar char="•"/>
            </a:pPr>
            <a:r>
              <a:rPr lang="en-GB" sz="2000" dirty="0"/>
              <a:t>Charities - those representing autistic people and their families</a:t>
            </a:r>
          </a:p>
          <a:p>
            <a:pPr marL="285750" indent="-285750">
              <a:buFont typeface="Arial" panose="020B0604020202020204" pitchFamily="34" charset="0"/>
              <a:buChar char="•"/>
            </a:pPr>
            <a:r>
              <a:rPr lang="en-GB" sz="2000" dirty="0"/>
              <a:t>Clinicians</a:t>
            </a:r>
          </a:p>
          <a:p>
            <a:pPr marL="285750" indent="-285750">
              <a:buFont typeface="Arial" panose="020B0604020202020204" pitchFamily="34" charset="0"/>
              <a:buChar char="•"/>
            </a:pPr>
            <a:r>
              <a:rPr lang="en-GB" sz="2000" dirty="0"/>
              <a:t>The Spectrum 10K research team</a:t>
            </a:r>
          </a:p>
          <a:p>
            <a:pPr marL="285750" indent="-285750">
              <a:buFont typeface="Arial" panose="020B0604020202020204" pitchFamily="34" charset="0"/>
              <a:buChar char="•"/>
            </a:pPr>
            <a:r>
              <a:rPr lang="en-GB" sz="2000" dirty="0"/>
              <a:t>Researchers from other studies</a:t>
            </a:r>
          </a:p>
          <a:p>
            <a:pPr marL="285750" indent="-285750">
              <a:buFont typeface="Arial" panose="020B0604020202020204" pitchFamily="34" charset="0"/>
              <a:buChar char="•"/>
            </a:pPr>
            <a:r>
              <a:rPr lang="en-GB" sz="2000" dirty="0"/>
              <a:t>Mental health professionals</a:t>
            </a:r>
          </a:p>
          <a:p>
            <a:pPr marL="285750" indent="-285750">
              <a:buFont typeface="Arial" panose="020B0604020202020204" pitchFamily="34" charset="0"/>
              <a:buChar char="•"/>
            </a:pPr>
            <a:r>
              <a:rPr lang="en-GB" sz="2000" dirty="0"/>
              <a:t>The HRA providing guidance to inform the ethical review process</a:t>
            </a:r>
          </a:p>
          <a:p>
            <a:endParaRPr lang="en-GB" sz="1400" dirty="0"/>
          </a:p>
          <a:p>
            <a:endParaRPr lang="en-GB" sz="2000" b="1" dirty="0">
              <a:solidFill>
                <a:srgbClr val="002060"/>
              </a:solidFill>
            </a:endParaRPr>
          </a:p>
        </p:txBody>
      </p:sp>
    </p:spTree>
    <p:extLst>
      <p:ext uri="{BB962C8B-B14F-4D97-AF65-F5344CB8AC3E}">
        <p14:creationId xmlns:p14="http://schemas.microsoft.com/office/powerpoint/2010/main" val="424271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Who needs to be represented? </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flipV="1">
            <a:off x="697571" y="689434"/>
            <a:ext cx="10972294" cy="9603"/>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97571" y="770226"/>
            <a:ext cx="11180485" cy="5940088"/>
          </a:xfrm>
          <a:prstGeom prst="rect">
            <a:avLst/>
          </a:prstGeom>
          <a:noFill/>
          <a:ln>
            <a:noFill/>
          </a:ln>
        </p:spPr>
        <p:txBody>
          <a:bodyPr wrap="square" rtlCol="0">
            <a:spAutoFit/>
          </a:bodyPr>
          <a:lstStyle/>
          <a:p>
            <a:r>
              <a:rPr lang="en-GB" sz="1900" b="1" dirty="0">
                <a:solidFill>
                  <a:srgbClr val="002060"/>
                </a:solidFill>
              </a:rPr>
              <a:t>A range of perspectives</a:t>
            </a:r>
          </a:p>
          <a:p>
            <a:pPr marL="285750" indent="-285750">
              <a:buFont typeface="Arial" panose="020B0604020202020204" pitchFamily="34" charset="0"/>
              <a:buChar char="•"/>
            </a:pPr>
            <a:r>
              <a:rPr lang="en-GB" sz="1900" dirty="0"/>
              <a:t>An inclusive approach to co-design so that all those who wish to engage in Spectrum 10K can input into how the consultation process is designed</a:t>
            </a:r>
          </a:p>
          <a:p>
            <a:pPr marL="285750" indent="-285750">
              <a:buFont typeface="Arial" panose="020B0604020202020204" pitchFamily="34" charset="0"/>
              <a:buChar char="•"/>
            </a:pPr>
            <a:r>
              <a:rPr lang="en-GB" sz="1900" dirty="0"/>
              <a:t>A balanced representation from those who support, those who are critical, and those who are unaware or are neutral about the Spectrum 10K study</a:t>
            </a:r>
          </a:p>
          <a:p>
            <a:pPr marL="285750" indent="-285750">
              <a:buFont typeface="Arial" panose="020B0604020202020204" pitchFamily="34" charset="0"/>
              <a:buChar char="•"/>
            </a:pPr>
            <a:r>
              <a:rPr lang="en-GB" sz="1900" dirty="0"/>
              <a:t>A broader representation of the autistic population – many participants include here:  </a:t>
            </a:r>
          </a:p>
          <a:p>
            <a:pPr marL="742950" lvl="1" indent="-285750">
              <a:buFont typeface="Arial" panose="020B0604020202020204" pitchFamily="34" charset="0"/>
              <a:buChar char="•"/>
            </a:pPr>
            <a:r>
              <a:rPr lang="en-US" sz="1900" dirty="0"/>
              <a:t>Non-speaking autistic people and/or those who communicate via AAC</a:t>
            </a:r>
          </a:p>
          <a:p>
            <a:pPr marL="742950" lvl="1" indent="-285750">
              <a:buFont typeface="Arial" panose="020B0604020202020204" pitchFamily="34" charset="0"/>
              <a:buChar char="•"/>
            </a:pPr>
            <a:r>
              <a:rPr lang="en-US" sz="1900" dirty="0"/>
              <a:t>Autistic people with intellectual or learning disabilities, including those whose needs and interests might require representation by proxies (advocates)</a:t>
            </a:r>
          </a:p>
          <a:p>
            <a:pPr marL="742950" lvl="1" indent="-285750">
              <a:buFont typeface="Arial" panose="020B0604020202020204" pitchFamily="34" charset="0"/>
              <a:buChar char="•"/>
            </a:pPr>
            <a:r>
              <a:rPr lang="en-GB" sz="1900" dirty="0"/>
              <a:t>Autistic people with co-occurring conditions and/ or who are multiply disabled</a:t>
            </a:r>
          </a:p>
          <a:p>
            <a:pPr marL="742950" lvl="1" indent="-285750">
              <a:buFont typeface="Arial" panose="020B0604020202020204" pitchFamily="34" charset="0"/>
              <a:buChar char="•"/>
            </a:pPr>
            <a:r>
              <a:rPr lang="en-GB" sz="1900" dirty="0"/>
              <a:t>Autistic parents of autistic children</a:t>
            </a:r>
          </a:p>
          <a:p>
            <a:pPr marL="742950" lvl="1" indent="-285750">
              <a:buFont typeface="Arial" panose="020B0604020202020204" pitchFamily="34" charset="0"/>
              <a:buChar char="•"/>
            </a:pPr>
            <a:r>
              <a:rPr lang="en-GB" sz="1900" dirty="0"/>
              <a:t>A few participants also included non autistic parents of autistic children </a:t>
            </a:r>
          </a:p>
          <a:p>
            <a:pPr marL="285750" indent="-285750">
              <a:buFont typeface="Arial" panose="020B0604020202020204" pitchFamily="34" charset="0"/>
              <a:buChar char="•"/>
            </a:pPr>
            <a:r>
              <a:rPr lang="en-GB" sz="1900" dirty="0"/>
              <a:t>Ensuring a range of ages, racial and ethnic minorities, genders, LGBTQ+ representation</a:t>
            </a:r>
          </a:p>
          <a:p>
            <a:endParaRPr lang="en-GB" sz="1900" b="1" dirty="0">
              <a:solidFill>
                <a:srgbClr val="002060"/>
              </a:solidFill>
            </a:endParaRPr>
          </a:p>
          <a:p>
            <a:r>
              <a:rPr lang="en-GB" sz="1900" dirty="0"/>
              <a:t>Participants stress that involvement mustn’t be tokenistic, </a:t>
            </a:r>
            <a:r>
              <a:rPr lang="en-GB" sz="1900" dirty="0">
                <a:solidFill>
                  <a:srgbClr val="002060"/>
                </a:solidFill>
              </a:rPr>
              <a:t>“Make sure that the people who do get involved, in whatever stage, are protected and actually have a bit of power so that it’s not pointless and detrimental.”</a:t>
            </a:r>
          </a:p>
          <a:p>
            <a:endParaRPr lang="en-GB" sz="1900" dirty="0">
              <a:solidFill>
                <a:srgbClr val="002060"/>
              </a:solidFill>
            </a:endParaRPr>
          </a:p>
          <a:p>
            <a:r>
              <a:rPr lang="en-GB" sz="1900" dirty="0"/>
              <a:t>And that those who have been critical of the study should be involved in this process, </a:t>
            </a:r>
            <a:r>
              <a:rPr lang="en-GB" sz="1900" dirty="0">
                <a:solidFill>
                  <a:srgbClr val="002060"/>
                </a:solidFill>
              </a:rPr>
              <a:t>“Critics are so important in order to ensure the highest standards are met. Criticism pushes research forward, improves processes and outcomes. The peer review process is a good example, and scepticism is different from constructive criticism.”</a:t>
            </a:r>
          </a:p>
        </p:txBody>
      </p:sp>
    </p:spTree>
    <p:extLst>
      <p:ext uri="{BB962C8B-B14F-4D97-AF65-F5344CB8AC3E}">
        <p14:creationId xmlns:p14="http://schemas.microsoft.com/office/powerpoint/2010/main" val="594603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7991" y="313334"/>
            <a:ext cx="1079223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Spectrum 10K Phase 1: Planning Phase 2 -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consultation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15" name="Text Placeholder 4">
            <a:extLst>
              <a:ext uri="{FF2B5EF4-FFF2-40B4-BE49-F238E27FC236}">
                <a16:creationId xmlns:a16="http://schemas.microsoft.com/office/drawing/2014/main" id="{3EE90D5F-CA9A-4755-A92A-B5B59B9FDB3C}"/>
              </a:ext>
            </a:extLst>
          </p:cNvPr>
          <p:cNvSpPr txBox="1">
            <a:spLocks/>
          </p:cNvSpPr>
          <p:nvPr/>
        </p:nvSpPr>
        <p:spPr>
          <a:xfrm>
            <a:off x="557991" y="1168274"/>
            <a:ext cx="10716467" cy="4173424"/>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4400" b="1" dirty="0">
                <a:solidFill>
                  <a:prstClr val="white">
                    <a:lumMod val="50000"/>
                  </a:prstClr>
                </a:solidFill>
                <a:latin typeface="Calibri" panose="020F0502020204030204"/>
              </a:rPr>
              <a:t>4. Initial ideas for the co-design</a:t>
            </a:r>
          </a:p>
          <a:p>
            <a:pPr marL="1028700" lvl="1" indent="-571500">
              <a:buFont typeface="Arial" panose="020B0604020202020204" pitchFamily="34" charset="0"/>
              <a:buChar char="•"/>
              <a:defRPr/>
            </a:pPr>
            <a:endParaRPr lang="en-US" sz="4400" b="1"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19485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Points </a:t>
            </a: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raised about phase 2</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07916" y="712375"/>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97571" y="785767"/>
            <a:ext cx="11297784" cy="4801314"/>
          </a:xfrm>
          <a:prstGeom prst="rect">
            <a:avLst/>
          </a:prstGeom>
          <a:noFill/>
          <a:ln>
            <a:noFill/>
          </a:ln>
        </p:spPr>
        <p:txBody>
          <a:bodyPr wrap="square" rtlCol="0">
            <a:spAutoFit/>
          </a:bodyPr>
          <a:lstStyle/>
          <a:p>
            <a:r>
              <a:rPr lang="en-GB" dirty="0"/>
              <a:t>Participants feel that it is critical that phase 2 is done well to ensure that it prepares everything that needs to be prepared for phase 3 – the consultation. One participant reflects the views of many of the participants in each of the groups by saying, </a:t>
            </a:r>
            <a:r>
              <a:rPr lang="en-GB" dirty="0">
                <a:solidFill>
                  <a:srgbClr val="002060"/>
                </a:solidFill>
              </a:rPr>
              <a:t>“This is probably the place where we need to put as much detail and effort as possible.”</a:t>
            </a:r>
          </a:p>
          <a:p>
            <a:endParaRPr lang="en-GB" dirty="0"/>
          </a:p>
          <a:p>
            <a:r>
              <a:rPr lang="en-GB" dirty="0"/>
              <a:t>Participants across all groups agreed that the </a:t>
            </a:r>
            <a:r>
              <a:rPr lang="en-GB" b="1" dirty="0">
                <a:solidFill>
                  <a:srgbClr val="002060"/>
                </a:solidFill>
              </a:rPr>
              <a:t>co-design process should:</a:t>
            </a:r>
          </a:p>
          <a:p>
            <a:pPr marL="285750" indent="-285750">
              <a:buFont typeface="Arial" panose="020B0604020202020204" pitchFamily="34" charset="0"/>
              <a:buChar char="•"/>
            </a:pPr>
            <a:r>
              <a:rPr lang="en-GB" dirty="0"/>
              <a:t>Have very clear aims and objectives, there must be no ambiguity about:</a:t>
            </a:r>
          </a:p>
          <a:p>
            <a:pPr marL="800100" lvl="1" indent="-342900">
              <a:buFont typeface="+mj-lt"/>
              <a:buAutoNum type="alphaLcPeriod"/>
            </a:pPr>
            <a:r>
              <a:rPr lang="en-GB" dirty="0"/>
              <a:t>What the co-design aims to achieve</a:t>
            </a:r>
          </a:p>
          <a:p>
            <a:pPr marL="800100" lvl="1" indent="-342900">
              <a:buFont typeface="+mj-lt"/>
              <a:buAutoNum type="alphaLcPeriod"/>
            </a:pPr>
            <a:r>
              <a:rPr lang="en-GB" dirty="0"/>
              <a:t>What the consultation process aims to achieve</a:t>
            </a:r>
          </a:p>
          <a:p>
            <a:pPr marL="800100" lvl="1" indent="-342900">
              <a:buFont typeface="+mj-lt"/>
              <a:buAutoNum type="alphaLcPeriod"/>
            </a:pPr>
            <a:r>
              <a:rPr lang="en-GB" dirty="0"/>
              <a:t>What the Spectrum 10K research programme aims to achieve </a:t>
            </a:r>
          </a:p>
          <a:p>
            <a:pPr marL="285750" indent="-285750">
              <a:buFont typeface="Arial" panose="020B0604020202020204" pitchFamily="34" charset="0"/>
              <a:buChar char="•"/>
            </a:pPr>
            <a:r>
              <a:rPr lang="en-GB" dirty="0"/>
              <a:t>Demonstrate the </a:t>
            </a:r>
            <a:r>
              <a:rPr lang="en-GB" dirty="0">
                <a:solidFill>
                  <a:srgbClr val="002060"/>
                </a:solidFill>
              </a:rPr>
              <a:t>“respect, empathy and humanity” </a:t>
            </a:r>
            <a:r>
              <a:rPr lang="en-GB" dirty="0"/>
              <a:t>due to all those involved</a:t>
            </a:r>
          </a:p>
          <a:p>
            <a:r>
              <a:rPr lang="en-GB" dirty="0"/>
              <a:t>Many participants said that this process: </a:t>
            </a:r>
          </a:p>
          <a:p>
            <a:pPr marL="285750" indent="-285750">
              <a:buFont typeface="Arial" panose="020B0604020202020204" pitchFamily="34" charset="0"/>
              <a:buChar char="•"/>
            </a:pPr>
            <a:r>
              <a:rPr lang="en-GB" dirty="0"/>
              <a:t>Should build on a draft process framework, so those involved in the co-design will have something to amend, comment on and work wit</a:t>
            </a:r>
          </a:p>
          <a:p>
            <a:pPr marL="285750" indent="-285750">
              <a:buFont typeface="Arial" panose="020B0604020202020204" pitchFamily="34" charset="0"/>
              <a:buChar char="•"/>
            </a:pPr>
            <a:r>
              <a:rPr lang="en-GB" dirty="0"/>
              <a:t>Recognise that this phase is critical in gaining trust for the consultation process and what follows. </a:t>
            </a:r>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p:txBody>
      </p:sp>
      <p:sp>
        <p:nvSpPr>
          <p:cNvPr id="6" name="TextBox 5">
            <a:extLst>
              <a:ext uri="{FF2B5EF4-FFF2-40B4-BE49-F238E27FC236}">
                <a16:creationId xmlns:a16="http://schemas.microsoft.com/office/drawing/2014/main" id="{99CCF31E-CA4C-440E-A5AD-ADCD2C94E1CF}"/>
              </a:ext>
            </a:extLst>
          </p:cNvPr>
          <p:cNvSpPr txBox="1"/>
          <p:nvPr/>
        </p:nvSpPr>
        <p:spPr>
          <a:xfrm>
            <a:off x="697571" y="4770335"/>
            <a:ext cx="11080213" cy="2031325"/>
          </a:xfrm>
          <a:prstGeom prst="rect">
            <a:avLst/>
          </a:prstGeom>
          <a:noFill/>
        </p:spPr>
        <p:txBody>
          <a:bodyPr wrap="square">
            <a:spAutoFit/>
          </a:bodyPr>
          <a:lstStyle/>
          <a:p>
            <a:pPr>
              <a:buClr>
                <a:schemeClr val="tx1"/>
              </a:buClr>
            </a:pPr>
            <a:r>
              <a:rPr lang="en-GB" b="1" dirty="0">
                <a:solidFill>
                  <a:srgbClr val="002060"/>
                </a:solidFill>
              </a:rPr>
              <a:t>Options put forward by participants:</a:t>
            </a:r>
          </a:p>
          <a:p>
            <a:pPr marL="285750" indent="-285750">
              <a:buClr>
                <a:schemeClr val="tx1"/>
              </a:buClr>
              <a:buFont typeface="Arial" panose="020B0604020202020204" pitchFamily="34" charset="0"/>
              <a:buChar char="•"/>
            </a:pPr>
            <a:r>
              <a:rPr lang="en-GB" b="1" dirty="0">
                <a:solidFill>
                  <a:srgbClr val="002060"/>
                </a:solidFill>
              </a:rPr>
              <a:t>Take a thematic approach </a:t>
            </a:r>
            <a:r>
              <a:rPr lang="en-GB" dirty="0"/>
              <a:t>to involving people e.g. people sign up to design the area of the consultation that most aligns with their interests and needs</a:t>
            </a:r>
          </a:p>
          <a:p>
            <a:pPr marL="285750" indent="-285750">
              <a:buClr>
                <a:schemeClr val="tx1"/>
              </a:buClr>
              <a:buFont typeface="Arial" panose="020B0604020202020204" pitchFamily="34" charset="0"/>
              <a:buChar char="•"/>
            </a:pPr>
            <a:r>
              <a:rPr lang="en-GB" b="1" dirty="0">
                <a:solidFill>
                  <a:srgbClr val="002060"/>
                </a:solidFill>
              </a:rPr>
              <a:t>Take a question based approach </a:t>
            </a:r>
            <a:r>
              <a:rPr lang="en-GB" dirty="0"/>
              <a:t>to involving people e.g. people sign up to respond to a specific question posed during the co-design phase</a:t>
            </a:r>
          </a:p>
          <a:p>
            <a:pPr marL="285750" indent="-285750">
              <a:buClr>
                <a:schemeClr val="tx1"/>
              </a:buClr>
              <a:buFont typeface="Arial" panose="020B0604020202020204" pitchFamily="34" charset="0"/>
              <a:buChar char="•"/>
            </a:pPr>
            <a:r>
              <a:rPr lang="en-GB" dirty="0"/>
              <a:t>Design the consultation around the specific concerns raised about the study</a:t>
            </a:r>
          </a:p>
          <a:p>
            <a:pPr marL="285750" indent="-285750">
              <a:buClr>
                <a:schemeClr val="tx1"/>
              </a:buClr>
              <a:buFont typeface="Arial" panose="020B0604020202020204" pitchFamily="34" charset="0"/>
              <a:buChar char="•"/>
            </a:pPr>
            <a:r>
              <a:rPr lang="en-GB" dirty="0"/>
              <a:t>A multi-method process design which includes each of these elements</a:t>
            </a:r>
          </a:p>
        </p:txBody>
      </p:sp>
    </p:spTree>
    <p:extLst>
      <p:ext uri="{BB962C8B-B14F-4D97-AF65-F5344CB8AC3E}">
        <p14:creationId xmlns:p14="http://schemas.microsoft.com/office/powerpoint/2010/main" val="556595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Co-design dilemmas raised by participants</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07916" y="712375"/>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97571" y="877871"/>
            <a:ext cx="11321604" cy="5632311"/>
          </a:xfrm>
          <a:prstGeom prst="rect">
            <a:avLst/>
          </a:prstGeom>
          <a:noFill/>
          <a:ln>
            <a:noFill/>
          </a:ln>
        </p:spPr>
        <p:txBody>
          <a:bodyPr wrap="square" rtlCol="0">
            <a:spAutoFit/>
          </a:bodyPr>
          <a:lstStyle/>
          <a:p>
            <a:pPr marL="358775" indent="-358775">
              <a:buFont typeface="+mj-lt"/>
              <a:buAutoNum type="arabicPeriod"/>
            </a:pPr>
            <a:r>
              <a:rPr lang="en-GB" b="1" dirty="0">
                <a:solidFill>
                  <a:srgbClr val="002060"/>
                </a:solidFill>
              </a:rPr>
              <a:t>Speed of the process</a:t>
            </a:r>
          </a:p>
          <a:p>
            <a:pPr marL="285750" indent="-285750">
              <a:buFont typeface="Arial" panose="020B0604020202020204" pitchFamily="34" charset="0"/>
              <a:buChar char="•"/>
            </a:pPr>
            <a:r>
              <a:rPr lang="en-GB" dirty="0"/>
              <a:t>Building momentum towards the consultation phase</a:t>
            </a:r>
          </a:p>
          <a:p>
            <a:pPr marL="285750" indent="-285750">
              <a:buFont typeface="Arial" panose="020B0604020202020204" pitchFamily="34" charset="0"/>
              <a:buChar char="•"/>
            </a:pPr>
            <a:r>
              <a:rPr lang="en-GB" dirty="0"/>
              <a:t>Whilst ensuring the co-design phase does not go so fast that people find it tokenistic</a:t>
            </a:r>
          </a:p>
          <a:p>
            <a:pPr marL="285750" indent="-285750">
              <a:buFont typeface="Arial" panose="020B0604020202020204" pitchFamily="34" charset="0"/>
              <a:buChar char="•"/>
            </a:pPr>
            <a:r>
              <a:rPr lang="en-GB" dirty="0"/>
              <a:t>And that the co-design phase is efficiently run because it is focused and managed well</a:t>
            </a:r>
          </a:p>
          <a:p>
            <a:pPr marL="285750" indent="-285750">
              <a:buFont typeface="Arial" panose="020B0604020202020204" pitchFamily="34" charset="0"/>
              <a:buChar char="•"/>
            </a:pPr>
            <a:endParaRPr lang="en-GB" dirty="0"/>
          </a:p>
          <a:p>
            <a:pPr marL="358775" indent="-358775">
              <a:buFont typeface="+mj-lt"/>
              <a:buAutoNum type="arabicPeriod" startAt="2"/>
            </a:pPr>
            <a:r>
              <a:rPr lang="en-GB" b="1" dirty="0">
                <a:solidFill>
                  <a:srgbClr val="002060"/>
                </a:solidFill>
              </a:rPr>
              <a:t>Being effective</a:t>
            </a:r>
          </a:p>
          <a:p>
            <a:pPr marL="285750" indent="-285750">
              <a:buFont typeface="Arial" panose="020B0604020202020204" pitchFamily="34" charset="0"/>
              <a:buChar char="•"/>
            </a:pPr>
            <a:r>
              <a:rPr lang="en-GB" dirty="0"/>
              <a:t>Creating a co-design process which is inclusive</a:t>
            </a:r>
          </a:p>
          <a:p>
            <a:pPr marL="285750" indent="-285750">
              <a:buFont typeface="Arial" panose="020B0604020202020204" pitchFamily="34" charset="0"/>
              <a:buChar char="•"/>
            </a:pPr>
            <a:r>
              <a:rPr lang="en-GB" dirty="0"/>
              <a:t>Ensuring there are enough and a diverse range of people so that the process builds trust/ can be trusted</a:t>
            </a:r>
          </a:p>
          <a:p>
            <a:pPr marL="285750" indent="-285750">
              <a:buFont typeface="Arial" panose="020B0604020202020204" pitchFamily="34" charset="0"/>
              <a:buChar char="•"/>
            </a:pPr>
            <a:r>
              <a:rPr lang="en-GB" dirty="0"/>
              <a:t>Whilst not making the process so large it is impossible to hear people’s views effectively, and is unmanageable and unfeasible </a:t>
            </a:r>
          </a:p>
          <a:p>
            <a:pPr marL="285750" indent="-285750">
              <a:buFont typeface="Arial" panose="020B0604020202020204" pitchFamily="34" charset="0"/>
              <a:buChar char="•"/>
            </a:pPr>
            <a:endParaRPr lang="en-GB" dirty="0"/>
          </a:p>
          <a:p>
            <a:pPr marL="358775" indent="-358775">
              <a:buFont typeface="+mj-lt"/>
              <a:buAutoNum type="arabicPeriod" startAt="3"/>
            </a:pPr>
            <a:r>
              <a:rPr lang="en-GB" b="1" dirty="0">
                <a:solidFill>
                  <a:srgbClr val="002060"/>
                </a:solidFill>
              </a:rPr>
              <a:t>Recruitment and safeguarding</a:t>
            </a:r>
          </a:p>
          <a:p>
            <a:pPr marL="285750" indent="-285750">
              <a:buFont typeface="Arial" panose="020B0604020202020204" pitchFamily="34" charset="0"/>
              <a:buChar char="•"/>
            </a:pPr>
            <a:r>
              <a:rPr lang="en-GB" dirty="0"/>
              <a:t>Recruiting those who are concerned their involvement will harm the relationships within their personal and professional networks</a:t>
            </a:r>
          </a:p>
          <a:p>
            <a:pPr marL="285750" indent="-285750">
              <a:buFont typeface="Arial" panose="020B0604020202020204" pitchFamily="34" charset="0"/>
              <a:buChar char="•"/>
            </a:pPr>
            <a:r>
              <a:rPr lang="en-GB" dirty="0"/>
              <a:t>Involving a diverse and inclusive group of people in the co-design</a:t>
            </a:r>
          </a:p>
          <a:p>
            <a:pPr marL="285750" indent="-285750">
              <a:buFont typeface="Arial" panose="020B0604020202020204" pitchFamily="34" charset="0"/>
              <a:buChar char="•"/>
            </a:pPr>
            <a:r>
              <a:rPr lang="en-GB" dirty="0"/>
              <a:t>Whist protecting their anonymity</a:t>
            </a:r>
          </a:p>
          <a:p>
            <a:pPr marL="285750" indent="-285750">
              <a:buFont typeface="Arial" panose="020B0604020202020204" pitchFamily="34" charset="0"/>
              <a:buChar char="•"/>
            </a:pPr>
            <a:r>
              <a:rPr lang="en-GB" dirty="0"/>
              <a:t>And taking all steps to try not to increase risk of trauma and distress, a few participants suggest having sources of support available during the consultation if needed</a:t>
            </a:r>
          </a:p>
          <a:p>
            <a:pPr marL="285750" indent="-285750">
              <a:buFont typeface="Arial" panose="020B0604020202020204" pitchFamily="34" charset="0"/>
              <a:buChar char="•"/>
            </a:pPr>
            <a:r>
              <a:rPr lang="en-GB" dirty="0"/>
              <a:t>A few participants raised concerns about previous actions of some Spectrum 10K autistic ambassadors and want the consultation process to address those concerns. </a:t>
            </a:r>
          </a:p>
        </p:txBody>
      </p:sp>
    </p:spTree>
    <p:extLst>
      <p:ext uri="{BB962C8B-B14F-4D97-AF65-F5344CB8AC3E}">
        <p14:creationId xmlns:p14="http://schemas.microsoft.com/office/powerpoint/2010/main" val="3735494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Essential practicalities for phase 2</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07916" y="712375"/>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97571" y="785767"/>
            <a:ext cx="11321604" cy="6863417"/>
          </a:xfrm>
          <a:prstGeom prst="rect">
            <a:avLst/>
          </a:prstGeom>
          <a:noFill/>
          <a:ln>
            <a:noFill/>
          </a:ln>
        </p:spPr>
        <p:txBody>
          <a:bodyPr wrap="square" rtlCol="0">
            <a:spAutoFit/>
          </a:bodyPr>
          <a:lstStyle/>
          <a:p>
            <a:r>
              <a:rPr lang="en-GB" sz="2000" b="1" dirty="0">
                <a:solidFill>
                  <a:schemeClr val="accent1">
                    <a:lumMod val="75000"/>
                  </a:schemeClr>
                </a:solidFill>
              </a:rPr>
              <a:t>Those who joined the discussion groups highlight the need to: </a:t>
            </a:r>
          </a:p>
          <a:p>
            <a:pPr marL="285750" indent="-285750">
              <a:buFont typeface="Arial" panose="020B0604020202020204" pitchFamily="34" charset="0"/>
              <a:buChar char="•"/>
            </a:pPr>
            <a:r>
              <a:rPr lang="en-GB" sz="2000" dirty="0"/>
              <a:t>Create ‘ways of working’ agreements </a:t>
            </a:r>
          </a:p>
          <a:p>
            <a:pPr marL="285750" indent="-285750">
              <a:buFont typeface="Arial" panose="020B0604020202020204" pitchFamily="34" charset="0"/>
              <a:buChar char="•"/>
            </a:pPr>
            <a:r>
              <a:rPr lang="en-GB" sz="2000" dirty="0"/>
              <a:t>Build anonymity in to the process, protecting people’s privacy and safeguarding against the jeopardy of feeling that taking part in the co-design might cause harm either to their sense of self and their place in their own networks and communities, and/ or professionally</a:t>
            </a:r>
          </a:p>
          <a:p>
            <a:pPr marL="285750" indent="-285750">
              <a:buFont typeface="Arial" panose="020B0604020202020204" pitchFamily="34" charset="0"/>
              <a:buChar char="•"/>
            </a:pPr>
            <a:r>
              <a:rPr lang="en-GB" sz="2000" dirty="0"/>
              <a:t>Ensure people can contribute outside work commitments e.g. evenings and week-ends</a:t>
            </a:r>
          </a:p>
          <a:p>
            <a:pPr marL="285750" indent="-285750">
              <a:buFont typeface="Arial" panose="020B0604020202020204" pitchFamily="34" charset="0"/>
              <a:buChar char="•"/>
            </a:pPr>
            <a:r>
              <a:rPr lang="en-GB" sz="2000" dirty="0"/>
              <a:t>Use a range of accessible consultation formats:</a:t>
            </a:r>
          </a:p>
          <a:p>
            <a:pPr marL="742950" lvl="1" indent="-285750">
              <a:buFont typeface="Arial" panose="020B0604020202020204" pitchFamily="34" charset="0"/>
              <a:buChar char="•"/>
            </a:pPr>
            <a:r>
              <a:rPr lang="en-GB" sz="2000" dirty="0"/>
              <a:t>Small-scale workshops with full use of the ‘chat’ function and live transcription if held online</a:t>
            </a:r>
          </a:p>
          <a:p>
            <a:pPr marL="742950" lvl="1" indent="-285750">
              <a:buFont typeface="Arial" panose="020B0604020202020204" pitchFamily="34" charset="0"/>
              <a:buChar char="•"/>
            </a:pPr>
            <a:r>
              <a:rPr lang="en-GB" sz="2000" dirty="0"/>
              <a:t>Which are independently facilitated and are very clearly timed and structured</a:t>
            </a:r>
          </a:p>
          <a:p>
            <a:pPr marL="742950" lvl="1" indent="-285750">
              <a:buFont typeface="Arial" panose="020B0604020202020204" pitchFamily="34" charset="0"/>
              <a:buChar char="•"/>
            </a:pPr>
            <a:r>
              <a:rPr lang="en-GB" sz="2000" dirty="0"/>
              <a:t>Creating an environment whether on or off-line where people can feel safe and able to contribute</a:t>
            </a:r>
          </a:p>
          <a:p>
            <a:pPr marL="742950" lvl="1" indent="-285750">
              <a:buFont typeface="Arial" panose="020B0604020202020204" pitchFamily="34" charset="0"/>
              <a:buChar char="•"/>
            </a:pPr>
            <a:r>
              <a:rPr lang="en-GB" sz="2000" dirty="0"/>
              <a:t>Sharing all questions/ information in advance </a:t>
            </a:r>
          </a:p>
          <a:p>
            <a:pPr marL="742950" lvl="1" indent="-285750">
              <a:buFont typeface="Arial" panose="020B0604020202020204" pitchFamily="34" charset="0"/>
              <a:buChar char="•"/>
            </a:pPr>
            <a:r>
              <a:rPr lang="en-GB" sz="2000" dirty="0"/>
              <a:t>Follow up emails to ask further specific questions after having been involved in workshops</a:t>
            </a:r>
          </a:p>
          <a:p>
            <a:pPr marL="742950" lvl="1" indent="-285750">
              <a:buFont typeface="Arial" panose="020B0604020202020204" pitchFamily="34" charset="0"/>
              <a:buChar char="•"/>
            </a:pPr>
            <a:r>
              <a:rPr lang="en-GB" sz="2000" dirty="0"/>
              <a:t>1-2-1 interviews</a:t>
            </a:r>
          </a:p>
          <a:p>
            <a:pPr marL="742950" lvl="1" indent="-285750">
              <a:buFont typeface="Arial" panose="020B0604020202020204" pitchFamily="34" charset="0"/>
              <a:buChar char="•"/>
            </a:pPr>
            <a:r>
              <a:rPr lang="en-GB" sz="2000" dirty="0"/>
              <a:t>In writing responses e.g. an online forum or platform or emailed in responses to specific questions</a:t>
            </a:r>
          </a:p>
          <a:p>
            <a:pPr marL="742950" lvl="1" indent="-285750">
              <a:buFont typeface="Arial" panose="020B0604020202020204" pitchFamily="34" charset="0"/>
              <a:buChar char="•"/>
            </a:pPr>
            <a:r>
              <a:rPr lang="en-GB" sz="2000" dirty="0"/>
              <a:t>Surveys which can be part of a workshop e.g. zoom polls or separate from it e.g. survey monkey and equivalent online platforms</a:t>
            </a:r>
          </a:p>
          <a:p>
            <a:pPr marL="742950" lvl="1" indent="-285750">
              <a:buFont typeface="Arial" panose="020B0604020202020204" pitchFamily="34" charset="0"/>
              <a:buChar char="•"/>
            </a:pPr>
            <a:r>
              <a:rPr lang="en-GB" sz="2000" dirty="0"/>
              <a:t>Enabling Augmentative and Alternative Communication (AAC) users to take part</a:t>
            </a:r>
          </a:p>
          <a:p>
            <a:pPr marL="285750" indent="-285750">
              <a:buFont typeface="Arial" panose="020B0604020202020204" pitchFamily="34" charset="0"/>
              <a:buChar char="•"/>
            </a:pPr>
            <a:r>
              <a:rPr lang="en-GB" sz="2000" dirty="0"/>
              <a:t>For all formats - give people opportunities to think about their responses</a:t>
            </a:r>
          </a:p>
          <a:p>
            <a:pPr marL="285750" indent="-285750">
              <a:buFont typeface="Arial" panose="020B0604020202020204" pitchFamily="34" charset="0"/>
              <a:buChar char="•"/>
            </a:pPr>
            <a:r>
              <a:rPr lang="en-GB" sz="2000" dirty="0"/>
              <a:t>Those involved in the co-design process should be paid for their time and the experience they bring</a:t>
            </a:r>
          </a:p>
          <a:p>
            <a:endParaRPr lang="en-GB" sz="2000" dirty="0"/>
          </a:p>
          <a:p>
            <a:endParaRPr lang="en-GB" sz="2000" dirty="0"/>
          </a:p>
          <a:p>
            <a:pPr marL="285750"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2885656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7991" y="313334"/>
            <a:ext cx="1079223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Spectrum 10K Phase 1: Planning Phase 2 -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consultation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15" name="Text Placeholder 4">
            <a:extLst>
              <a:ext uri="{FF2B5EF4-FFF2-40B4-BE49-F238E27FC236}">
                <a16:creationId xmlns:a16="http://schemas.microsoft.com/office/drawing/2014/main" id="{3EE90D5F-CA9A-4755-A92A-B5B59B9FDB3C}"/>
              </a:ext>
            </a:extLst>
          </p:cNvPr>
          <p:cNvSpPr txBox="1">
            <a:spLocks/>
          </p:cNvSpPr>
          <p:nvPr/>
        </p:nvSpPr>
        <p:spPr>
          <a:xfrm>
            <a:off x="633762" y="2271949"/>
            <a:ext cx="10716467" cy="120032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4400" b="1" dirty="0">
                <a:solidFill>
                  <a:prstClr val="white">
                    <a:lumMod val="50000"/>
                  </a:prstClr>
                </a:solidFill>
                <a:latin typeface="Calibri" panose="020F0502020204030204"/>
              </a:rPr>
              <a:t>5. Proposals for phase 2</a:t>
            </a:r>
          </a:p>
          <a:p>
            <a:pPr marL="1028700" lvl="1" indent="-571500">
              <a:buFont typeface="Arial" panose="020B0604020202020204" pitchFamily="34" charset="0"/>
              <a:buChar char="•"/>
              <a:defRPr/>
            </a:pPr>
            <a:endParaRPr lang="en-US" sz="4400" b="1" dirty="0">
              <a:solidFill>
                <a:prstClr val="white">
                  <a:lumMod val="50000"/>
                </a:prstClr>
              </a:solidFill>
              <a:latin typeface="Calibri" panose="020F0502020204030204"/>
            </a:endParaRPr>
          </a:p>
        </p:txBody>
      </p:sp>
      <p:sp>
        <p:nvSpPr>
          <p:cNvPr id="6" name="TextBox 5">
            <a:extLst>
              <a:ext uri="{FF2B5EF4-FFF2-40B4-BE49-F238E27FC236}">
                <a16:creationId xmlns:a16="http://schemas.microsoft.com/office/drawing/2014/main" id="{8B70DBDF-A43E-4D85-AF14-F70829635378}"/>
              </a:ext>
            </a:extLst>
          </p:cNvPr>
          <p:cNvSpPr txBox="1"/>
          <p:nvPr/>
        </p:nvSpPr>
        <p:spPr>
          <a:xfrm>
            <a:off x="633878" y="3173361"/>
            <a:ext cx="11111920" cy="3139321"/>
          </a:xfrm>
          <a:prstGeom prst="rect">
            <a:avLst/>
          </a:prstGeom>
          <a:noFill/>
        </p:spPr>
        <p:txBody>
          <a:bodyPr wrap="square" rtlCol="0">
            <a:spAutoFit/>
          </a:bodyPr>
          <a:lstStyle/>
          <a:p>
            <a:r>
              <a:rPr lang="en-GB" dirty="0"/>
              <a:t>Participants in most of the discussion groups speak of the need to ensure that the process is meaningful and rewarding for all those concerned. Clarity on what the expected outcomes of Spectrum 10K are needed was a point made by many across most of the discussion groups. These two quotations highlight the points made by many: </a:t>
            </a:r>
          </a:p>
          <a:p>
            <a:endParaRPr lang="en-GB" dirty="0">
              <a:solidFill>
                <a:srgbClr val="002060"/>
              </a:solidFill>
            </a:endParaRPr>
          </a:p>
          <a:p>
            <a:r>
              <a:rPr lang="en-GB" dirty="0">
                <a:solidFill>
                  <a:srgbClr val="002060"/>
                </a:solidFill>
              </a:rPr>
              <a:t>“This must have reciprocity, so if people are giving you their time, energy, emotions and they’re getting nothing in return, it’s not a co-design relationship. It’s more like opinion harvesting. So make it an ongoing and mean it.”</a:t>
            </a:r>
          </a:p>
          <a:p>
            <a:endParaRPr lang="en-GB" dirty="0">
              <a:solidFill>
                <a:srgbClr val="002060"/>
              </a:solidFill>
            </a:endParaRPr>
          </a:p>
          <a:p>
            <a:r>
              <a:rPr lang="en-GB" dirty="0">
                <a:solidFill>
                  <a:srgbClr val="002060"/>
                </a:solidFill>
              </a:rPr>
              <a:t>“If you look at what the researcher’s aims were for the study, they look good. The issue has always been that the ethics and the actual research methods. And then its snowballed because the longer the researchers haven’t explained it and giving the information that’s needed. I mean I still don’t know if I had given my DNA what they would have done with it.”</a:t>
            </a:r>
          </a:p>
        </p:txBody>
      </p:sp>
    </p:spTree>
    <p:extLst>
      <p:ext uri="{BB962C8B-B14F-4D97-AF65-F5344CB8AC3E}">
        <p14:creationId xmlns:p14="http://schemas.microsoft.com/office/powerpoint/2010/main" val="3023084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An inclusive </a:t>
            </a:r>
            <a:r>
              <a:rPr kumimoji="0" lang="en-US" sz="3600" b="1" i="1"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and</a:t>
            </a: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 manageable process</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18261" y="697861"/>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97571" y="795194"/>
            <a:ext cx="11180485" cy="5847755"/>
          </a:xfrm>
          <a:prstGeom prst="rect">
            <a:avLst/>
          </a:prstGeom>
          <a:noFill/>
          <a:ln>
            <a:noFill/>
          </a:ln>
        </p:spPr>
        <p:txBody>
          <a:bodyPr wrap="square" rtlCol="0">
            <a:spAutoFit/>
          </a:bodyPr>
          <a:lstStyle/>
          <a:p>
            <a:r>
              <a:rPr lang="en-GB" sz="2000" b="1" dirty="0">
                <a:solidFill>
                  <a:srgbClr val="002060"/>
                </a:solidFill>
              </a:rPr>
              <a:t>Three proposals made by participants in the discussion groups on the number of people are: </a:t>
            </a:r>
          </a:p>
          <a:p>
            <a:pPr marL="285750" indent="-285750">
              <a:buFont typeface="Arial" panose="020B0604020202020204" pitchFamily="34" charset="0"/>
              <a:buChar char="•"/>
            </a:pPr>
            <a:r>
              <a:rPr lang="en-GB" sz="2000" b="1" dirty="0">
                <a:solidFill>
                  <a:srgbClr val="002060"/>
                </a:solidFill>
              </a:rPr>
              <a:t>A large panel of people </a:t>
            </a:r>
            <a:r>
              <a:rPr lang="en-GB" sz="2000" dirty="0"/>
              <a:t>– up to 250 who are invited to form a co-design panel</a:t>
            </a:r>
          </a:p>
          <a:p>
            <a:pPr marL="742950" lvl="1" indent="-285750">
              <a:buFont typeface="Arial" panose="020B0604020202020204" pitchFamily="34" charset="0"/>
              <a:buChar char="•"/>
            </a:pPr>
            <a:r>
              <a:rPr lang="en-GB" sz="2000" dirty="0"/>
              <a:t>People join the process in the ways in which they can best make their contribution</a:t>
            </a:r>
          </a:p>
          <a:p>
            <a:pPr marL="742950" lvl="1" indent="-285750">
              <a:buFont typeface="Arial" panose="020B0604020202020204" pitchFamily="34" charset="0"/>
              <a:buChar char="•"/>
            </a:pPr>
            <a:r>
              <a:rPr lang="en-GB" sz="2000" dirty="0"/>
              <a:t>At points where they feel they have a contribution to make</a:t>
            </a:r>
          </a:p>
          <a:p>
            <a:pPr marL="742950" lvl="1" indent="-285750">
              <a:buFont typeface="Arial" panose="020B0604020202020204" pitchFamily="34" charset="0"/>
              <a:buChar char="•"/>
            </a:pPr>
            <a:r>
              <a:rPr lang="en-GB" sz="2000" dirty="0"/>
              <a:t>There are small-scale workshops (no more than 6 people)</a:t>
            </a:r>
          </a:p>
          <a:p>
            <a:pPr marL="742950" lvl="1" indent="-285750">
              <a:buFont typeface="Arial" panose="020B0604020202020204" pitchFamily="34" charset="0"/>
              <a:buChar char="•"/>
            </a:pPr>
            <a:r>
              <a:rPr lang="en-GB" sz="2000" dirty="0"/>
              <a:t>With ways of contributing in writing, via video/ audio recording </a:t>
            </a:r>
            <a:r>
              <a:rPr lang="en-GB" sz="2000" b="1" dirty="0"/>
              <a:t>without attending workshops</a:t>
            </a:r>
          </a:p>
          <a:p>
            <a:pPr marL="742950" lvl="1" indent="-285750">
              <a:buFont typeface="Arial" panose="020B0604020202020204" pitchFamily="34" charset="0"/>
              <a:buChar char="•"/>
            </a:pPr>
            <a:r>
              <a:rPr lang="en-GB" sz="2000" dirty="0"/>
              <a:t>With ways of contributing in writing, via video/ audio recording </a:t>
            </a:r>
            <a:r>
              <a:rPr lang="en-GB" sz="2000" b="1" dirty="0"/>
              <a:t>to supplement contributions made at workshops</a:t>
            </a:r>
            <a:endParaRPr lang="en-GB" sz="1600" b="1" dirty="0"/>
          </a:p>
          <a:p>
            <a:pPr lvl="1"/>
            <a:endParaRPr lang="en-GB" sz="1400" dirty="0"/>
          </a:p>
          <a:p>
            <a:pPr marL="285750" indent="-285750">
              <a:buFont typeface="Arial" panose="020B0604020202020204" pitchFamily="34" charset="0"/>
              <a:buChar char="•"/>
            </a:pPr>
            <a:r>
              <a:rPr lang="en-GB" sz="2000" b="1" dirty="0">
                <a:solidFill>
                  <a:srgbClr val="002060"/>
                </a:solidFill>
              </a:rPr>
              <a:t>A core co-design group of circa 24-36 people</a:t>
            </a:r>
          </a:p>
          <a:p>
            <a:pPr marL="742950" lvl="1" indent="-285750">
              <a:buFont typeface="Arial" panose="020B0604020202020204" pitchFamily="34" charset="0"/>
              <a:buChar char="•"/>
            </a:pPr>
            <a:r>
              <a:rPr lang="en-GB" sz="2000" dirty="0"/>
              <a:t>Who meet in small-scale workshops (no more than 6 people)</a:t>
            </a:r>
          </a:p>
          <a:p>
            <a:pPr marL="742950" lvl="1" indent="-285750">
              <a:buFont typeface="Arial" panose="020B0604020202020204" pitchFamily="34" charset="0"/>
              <a:buChar char="•"/>
            </a:pPr>
            <a:r>
              <a:rPr lang="en-GB" sz="2000" dirty="0"/>
              <a:t>With ways of contributing in writing (e.g. email responses to specific questions), via surveys, via video/ audio recording </a:t>
            </a:r>
            <a:r>
              <a:rPr lang="en-GB" sz="2000" b="1" dirty="0"/>
              <a:t>without attending workshops</a:t>
            </a:r>
          </a:p>
          <a:p>
            <a:pPr marL="742950" lvl="1" indent="-285750">
              <a:buFont typeface="Arial" panose="020B0604020202020204" pitchFamily="34" charset="0"/>
              <a:buChar char="•"/>
            </a:pPr>
            <a:r>
              <a:rPr lang="en-GB" sz="2000" dirty="0"/>
              <a:t>With ways of contributing in writing (e.g. email responses to specific questions), via surveys, via video/ audio recording </a:t>
            </a:r>
            <a:r>
              <a:rPr lang="en-GB" sz="2000" b="1" dirty="0"/>
              <a:t>to supplement contributions made at workshops</a:t>
            </a:r>
          </a:p>
          <a:p>
            <a:pPr marL="285750" indent="-285750">
              <a:buFont typeface="Arial" panose="020B0604020202020204" pitchFamily="34" charset="0"/>
              <a:buChar char="•"/>
            </a:pPr>
            <a:r>
              <a:rPr lang="en-GB" sz="2000" dirty="0"/>
              <a:t>Including 1-2-1 interviews for those who prefer to work in this way</a:t>
            </a:r>
            <a:endParaRPr lang="en-GB" sz="2000" b="1" dirty="0"/>
          </a:p>
          <a:p>
            <a:pPr marL="742950" lvl="1" indent="-285750">
              <a:buFont typeface="Arial" panose="020B0604020202020204" pitchFamily="34" charset="0"/>
              <a:buChar char="•"/>
            </a:pPr>
            <a:endParaRPr lang="en-GB" sz="2000" b="1" dirty="0"/>
          </a:p>
          <a:p>
            <a:pPr marL="342900" indent="-342900">
              <a:buFont typeface="Arial" panose="020B0604020202020204" pitchFamily="34" charset="0"/>
              <a:buChar char="•"/>
            </a:pPr>
            <a:r>
              <a:rPr lang="en-GB" sz="2000" b="1" dirty="0">
                <a:solidFill>
                  <a:srgbClr val="002060"/>
                </a:solidFill>
              </a:rPr>
              <a:t>Combining these two options </a:t>
            </a:r>
            <a:r>
              <a:rPr lang="en-GB" sz="2000" dirty="0"/>
              <a:t>so there is a large-scale panel and a core co-design group</a:t>
            </a:r>
          </a:p>
          <a:p>
            <a:pPr marL="742950" lvl="1"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2267826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content of the co-design phase</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18261" y="697861"/>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97571" y="785490"/>
            <a:ext cx="11180485" cy="6555641"/>
          </a:xfrm>
          <a:prstGeom prst="rect">
            <a:avLst/>
          </a:prstGeom>
          <a:noFill/>
          <a:ln>
            <a:noFill/>
          </a:ln>
        </p:spPr>
        <p:txBody>
          <a:bodyPr wrap="square" rtlCol="0">
            <a:spAutoFit/>
          </a:bodyPr>
          <a:lstStyle/>
          <a:p>
            <a:r>
              <a:rPr lang="en-GB" sz="2000" b="1" dirty="0">
                <a:solidFill>
                  <a:srgbClr val="002060"/>
                </a:solidFill>
              </a:rPr>
              <a:t>Proposals discussed by participants on the content of the co-design phase are:</a:t>
            </a:r>
          </a:p>
          <a:p>
            <a:pPr marL="285750" indent="-285750">
              <a:buClr>
                <a:schemeClr val="tx1"/>
              </a:buClr>
              <a:buFont typeface="Arial" panose="020B0604020202020204" pitchFamily="34" charset="0"/>
              <a:buChar char="•"/>
            </a:pPr>
            <a:r>
              <a:rPr lang="en-GB" sz="2000" b="1" dirty="0">
                <a:solidFill>
                  <a:srgbClr val="002060"/>
                </a:solidFill>
              </a:rPr>
              <a:t>Take a thematic approach </a:t>
            </a:r>
            <a:r>
              <a:rPr lang="en-GB" sz="2000" dirty="0"/>
              <a:t>to involving people e.g. people sign up to design the area of the consultation that most aligns with their interests and needs</a:t>
            </a:r>
          </a:p>
          <a:p>
            <a:pPr marL="285750" indent="-285750">
              <a:buClr>
                <a:schemeClr val="tx1"/>
              </a:buClr>
              <a:buFont typeface="Arial" panose="020B0604020202020204" pitchFamily="34" charset="0"/>
              <a:buChar char="•"/>
            </a:pPr>
            <a:r>
              <a:rPr lang="en-GB" sz="2000" b="1" dirty="0">
                <a:solidFill>
                  <a:srgbClr val="002060"/>
                </a:solidFill>
              </a:rPr>
              <a:t>Take a question based approach </a:t>
            </a:r>
            <a:r>
              <a:rPr lang="en-GB" sz="2000" dirty="0"/>
              <a:t>to involving people e.g. people sign up to respond to a specific question posed during the co-design phase</a:t>
            </a:r>
          </a:p>
          <a:p>
            <a:pPr marL="285750" indent="-285750">
              <a:buClr>
                <a:schemeClr val="tx1"/>
              </a:buClr>
              <a:buFont typeface="Arial" panose="020B0604020202020204" pitchFamily="34" charset="0"/>
              <a:buChar char="•"/>
            </a:pPr>
            <a:r>
              <a:rPr lang="en-GB" sz="2000" b="1" dirty="0">
                <a:solidFill>
                  <a:srgbClr val="002060"/>
                </a:solidFill>
              </a:rPr>
              <a:t>Create the co-design phase around the specific concerns </a:t>
            </a:r>
            <a:r>
              <a:rPr lang="en-GB" sz="2000" dirty="0"/>
              <a:t>raised about the study, using a definitive list drawn from what has been said in blogs, social media and in protests about the study to create a series of key questions which are used in the co-design phase to create the framework for the consultation itself. As a result the co-design will be based on: </a:t>
            </a:r>
          </a:p>
          <a:p>
            <a:pPr marL="742950" lvl="1" indent="-285750">
              <a:buClr>
                <a:schemeClr val="tx1"/>
              </a:buClr>
              <a:buFont typeface="Arial" panose="020B0604020202020204" pitchFamily="34" charset="0"/>
              <a:buChar char="•"/>
            </a:pPr>
            <a:r>
              <a:rPr lang="en-GB" sz="2000" dirty="0"/>
              <a:t>Specific questions e.g. ‘How can we create a consultation which responds to this specific issue?’</a:t>
            </a:r>
          </a:p>
          <a:p>
            <a:pPr marL="742950" lvl="1" indent="-285750">
              <a:buClr>
                <a:schemeClr val="tx1"/>
              </a:buClr>
              <a:buFont typeface="Arial" panose="020B0604020202020204" pitchFamily="34" charset="0"/>
              <a:buChar char="•"/>
            </a:pPr>
            <a:r>
              <a:rPr lang="en-GB" sz="2000" dirty="0"/>
              <a:t>Key themes e.g. DNA consent; autistic representation within the study design; clarity on what the DNA samples collected will be used for; security of genetic data</a:t>
            </a:r>
          </a:p>
          <a:p>
            <a:pPr marL="285750" indent="-285750">
              <a:buClr>
                <a:schemeClr val="tx1"/>
              </a:buClr>
              <a:buFont typeface="Arial" panose="020B0604020202020204" pitchFamily="34" charset="0"/>
              <a:buChar char="•"/>
            </a:pPr>
            <a:r>
              <a:rPr lang="en-GB" sz="2000" dirty="0"/>
              <a:t>Allow </a:t>
            </a:r>
            <a:r>
              <a:rPr lang="en-GB" sz="2000" b="1" dirty="0">
                <a:solidFill>
                  <a:srgbClr val="002060"/>
                </a:solidFill>
              </a:rPr>
              <a:t>sufficient flexibility </a:t>
            </a:r>
            <a:r>
              <a:rPr lang="en-GB" sz="2000" dirty="0"/>
              <a:t>to ensure that the co-design phase creates a consultation framework which allows people to raise concerns which are not yet known yet: bringing in new thinking, demonstrating that the study is listening to people’s views and hearing all concerns, whether known about yet or not. </a:t>
            </a:r>
          </a:p>
          <a:p>
            <a:pPr marL="285750" indent="-285750">
              <a:buClr>
                <a:schemeClr val="tx1"/>
              </a:buClr>
              <a:buFont typeface="Arial" panose="020B0604020202020204" pitchFamily="34" charset="0"/>
              <a:buChar char="•"/>
            </a:pPr>
            <a:r>
              <a:rPr lang="en-GB" sz="2000" dirty="0"/>
              <a:t>Use the co-design process </a:t>
            </a:r>
            <a:r>
              <a:rPr lang="en-GB" sz="2000" b="1" dirty="0">
                <a:solidFill>
                  <a:srgbClr val="002060"/>
                </a:solidFill>
              </a:rPr>
              <a:t>to embed trust </a:t>
            </a:r>
            <a:r>
              <a:rPr lang="en-GB" sz="2000" dirty="0"/>
              <a:t>in the whole process, ensuring anxieties are not compounded by taking part, answering questions as openly as possible</a:t>
            </a:r>
          </a:p>
          <a:p>
            <a:endParaRPr lang="en-GB" sz="2000" b="1" dirty="0">
              <a:solidFill>
                <a:srgbClr val="002060"/>
              </a:solidFill>
            </a:endParaRPr>
          </a:p>
          <a:p>
            <a:pPr lvl="1"/>
            <a:endParaRPr lang="en-GB" sz="2000" dirty="0"/>
          </a:p>
          <a:p>
            <a:pPr lvl="1"/>
            <a:endParaRPr lang="en-GB" sz="2000" dirty="0"/>
          </a:p>
          <a:p>
            <a:pPr marL="742950" lvl="1"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121760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7991" y="313334"/>
            <a:ext cx="1079223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Spectrum 10K Phase 1: Planning Phase 2 -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consultation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15" name="Text Placeholder 4">
            <a:extLst>
              <a:ext uri="{FF2B5EF4-FFF2-40B4-BE49-F238E27FC236}">
                <a16:creationId xmlns:a16="http://schemas.microsoft.com/office/drawing/2014/main" id="{3EE90D5F-CA9A-4755-A92A-B5B59B9FDB3C}"/>
              </a:ext>
            </a:extLst>
          </p:cNvPr>
          <p:cNvSpPr txBox="1">
            <a:spLocks/>
          </p:cNvSpPr>
          <p:nvPr/>
        </p:nvSpPr>
        <p:spPr>
          <a:xfrm>
            <a:off x="519545" y="2083178"/>
            <a:ext cx="10716467" cy="697584"/>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4400" b="1" dirty="0">
                <a:solidFill>
                  <a:prstClr val="white">
                    <a:lumMod val="50000"/>
                  </a:prstClr>
                </a:solidFill>
                <a:latin typeface="Calibri" panose="020F0502020204030204"/>
              </a:rPr>
              <a:t>6. Co-design principles proposed</a:t>
            </a:r>
          </a:p>
          <a:p>
            <a:pPr marL="1028700" lvl="1" indent="-571500">
              <a:buFont typeface="Arial" panose="020B0604020202020204" pitchFamily="34" charset="0"/>
              <a:buChar char="•"/>
              <a:defRPr/>
            </a:pPr>
            <a:endParaRPr lang="en-US" sz="4400" b="1" dirty="0">
              <a:solidFill>
                <a:prstClr val="white">
                  <a:lumMod val="50000"/>
                </a:prstClr>
              </a:solidFill>
              <a:latin typeface="Calibri" panose="020F0502020204030204"/>
            </a:endParaRPr>
          </a:p>
        </p:txBody>
      </p:sp>
      <p:sp>
        <p:nvSpPr>
          <p:cNvPr id="6" name="TextBox 5">
            <a:extLst>
              <a:ext uri="{FF2B5EF4-FFF2-40B4-BE49-F238E27FC236}">
                <a16:creationId xmlns:a16="http://schemas.microsoft.com/office/drawing/2014/main" id="{8B70DBDF-A43E-4D85-AF14-F70829635378}"/>
              </a:ext>
            </a:extLst>
          </p:cNvPr>
          <p:cNvSpPr txBox="1"/>
          <p:nvPr/>
        </p:nvSpPr>
        <p:spPr>
          <a:xfrm>
            <a:off x="540040" y="2574348"/>
            <a:ext cx="11111920" cy="3970318"/>
          </a:xfrm>
          <a:prstGeom prst="rect">
            <a:avLst/>
          </a:prstGeom>
          <a:noFill/>
        </p:spPr>
        <p:txBody>
          <a:bodyPr wrap="square" rtlCol="0">
            <a:spAutoFit/>
          </a:bodyPr>
          <a:lstStyle/>
          <a:p>
            <a:r>
              <a:rPr lang="en-GB" dirty="0"/>
              <a:t>Participants in many of the discussion groups spoke of who should facilitate phase two. They also shared the view that there are autistic people who will not wish to be involved in the co-design or the consultation, but might be more inclined to do so if an autistic person is facilitating the process. </a:t>
            </a:r>
          </a:p>
          <a:p>
            <a:endParaRPr lang="en-GB" dirty="0">
              <a:solidFill>
                <a:srgbClr val="002060"/>
              </a:solidFill>
            </a:endParaRPr>
          </a:p>
          <a:p>
            <a:r>
              <a:rPr lang="en-GB" dirty="0">
                <a:solidFill>
                  <a:srgbClr val="002060"/>
                </a:solidFill>
              </a:rPr>
              <a:t>“You’ve heard of the double empathy problem, where non-autistic people and autistic people find it difficult to understand each other. I think, if you’ve got an autistic facilitator and autistic people leading the co-design, you’re reducing the chances of misunderstandings, you’re reducing the chances of bias. You are also addressing that issue of the power imbalance, where autistic people are done to, are done on, are just offering their opinion when actually if autistic people are given some of the power to be running and facilitating this that would say a lot about how much researchers are listening.”</a:t>
            </a:r>
          </a:p>
          <a:p>
            <a:endParaRPr lang="en-GB" dirty="0">
              <a:solidFill>
                <a:srgbClr val="002060"/>
              </a:solidFill>
            </a:endParaRPr>
          </a:p>
          <a:p>
            <a:r>
              <a:rPr lang="en-GB" dirty="0">
                <a:solidFill>
                  <a:srgbClr val="002060"/>
                </a:solidFill>
              </a:rPr>
              <a:t>“I know a lot of autistic people that wouldn’t come anywhere near a consultation like this with a barge pole. If they knew that autistic people were running and leading it, they might be more likely to. This could mitigate a lot of the trust issues that autistic people have in being involved.”</a:t>
            </a:r>
          </a:p>
        </p:txBody>
      </p:sp>
    </p:spTree>
    <p:extLst>
      <p:ext uri="{BB962C8B-B14F-4D97-AF65-F5344CB8AC3E}">
        <p14:creationId xmlns:p14="http://schemas.microsoft.com/office/powerpoint/2010/main" val="3677306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7991" y="313334"/>
            <a:ext cx="1079223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Spectrum 10K Phase 1: Planning Phase 2 -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consultation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15" name="Text Placeholder 4">
            <a:extLst>
              <a:ext uri="{FF2B5EF4-FFF2-40B4-BE49-F238E27FC236}">
                <a16:creationId xmlns:a16="http://schemas.microsoft.com/office/drawing/2014/main" id="{3EE90D5F-CA9A-4755-A92A-B5B59B9FDB3C}"/>
              </a:ext>
            </a:extLst>
          </p:cNvPr>
          <p:cNvSpPr txBox="1">
            <a:spLocks/>
          </p:cNvSpPr>
          <p:nvPr/>
        </p:nvSpPr>
        <p:spPr>
          <a:xfrm>
            <a:off x="557991" y="1168274"/>
            <a:ext cx="8887345" cy="4173424"/>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4400" b="1" dirty="0">
                <a:solidFill>
                  <a:prstClr val="white">
                    <a:lumMod val="50000"/>
                  </a:prstClr>
                </a:solidFill>
                <a:latin typeface="Calibri" panose="020F0502020204030204"/>
              </a:rPr>
              <a:t>1. Report methodology</a:t>
            </a:r>
          </a:p>
          <a:p>
            <a:pPr marL="1028700" lvl="1" indent="-571500">
              <a:buFont typeface="Arial" panose="020B0604020202020204" pitchFamily="34" charset="0"/>
              <a:buChar char="•"/>
              <a:defRPr/>
            </a:pPr>
            <a:endParaRPr lang="en-US" sz="4400" b="1"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2516579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Co-design principles proposed</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18261" y="697861"/>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03303" y="804827"/>
            <a:ext cx="11038799" cy="5324535"/>
          </a:xfrm>
          <a:prstGeom prst="rect">
            <a:avLst/>
          </a:prstGeom>
          <a:noFill/>
          <a:ln>
            <a:noFill/>
          </a:ln>
        </p:spPr>
        <p:txBody>
          <a:bodyPr wrap="square" rtlCol="0">
            <a:spAutoFit/>
          </a:bodyPr>
          <a:lstStyle/>
          <a:p>
            <a:pPr marL="285750" indent="-285750">
              <a:buClr>
                <a:schemeClr val="tx1"/>
              </a:buClr>
              <a:buFont typeface="Arial" panose="020B0604020202020204" pitchFamily="34" charset="0"/>
              <a:buChar char="•"/>
            </a:pPr>
            <a:r>
              <a:rPr lang="en-GB" sz="2000" dirty="0"/>
              <a:t>Autistic people are the majority voice in the co-design process</a:t>
            </a:r>
          </a:p>
          <a:p>
            <a:pPr marL="285750" indent="-285750">
              <a:buClr>
                <a:schemeClr val="tx1"/>
              </a:buClr>
              <a:buFont typeface="Arial" panose="020B0604020202020204" pitchFamily="34" charset="0"/>
              <a:buChar char="•"/>
            </a:pPr>
            <a:r>
              <a:rPr lang="en-GB" sz="2000" dirty="0"/>
              <a:t>Autistic people lead and facilitate the co-design process</a:t>
            </a:r>
          </a:p>
          <a:p>
            <a:pPr marL="285750" indent="-285750">
              <a:buClr>
                <a:schemeClr val="tx1"/>
              </a:buClr>
              <a:buFont typeface="Arial" panose="020B0604020202020204" pitchFamily="34" charset="0"/>
              <a:buChar char="•"/>
            </a:pPr>
            <a:r>
              <a:rPr lang="en-GB" sz="2000" dirty="0"/>
              <a:t>Independent facilitation is important</a:t>
            </a:r>
          </a:p>
          <a:p>
            <a:pPr marL="285750" indent="-285750">
              <a:buClr>
                <a:schemeClr val="tx1"/>
              </a:buClr>
              <a:buFont typeface="Arial" panose="020B0604020202020204" pitchFamily="34" charset="0"/>
              <a:buChar char="•"/>
            </a:pPr>
            <a:r>
              <a:rPr lang="en-GB" sz="2000" dirty="0"/>
              <a:t>The co-design will be a transparent process well communicated to all those who have a stake in it</a:t>
            </a:r>
          </a:p>
          <a:p>
            <a:pPr marL="285750" indent="-285750">
              <a:buClr>
                <a:schemeClr val="tx1"/>
              </a:buClr>
              <a:buFont typeface="Arial" panose="020B0604020202020204" pitchFamily="34" charset="0"/>
              <a:buChar char="•"/>
            </a:pPr>
            <a:r>
              <a:rPr lang="en-GB" sz="2000" dirty="0"/>
              <a:t>Ensure this is truly ‘co-design’ not something being ‘done to’ the group</a:t>
            </a:r>
          </a:p>
          <a:p>
            <a:pPr marL="285750" indent="-285750">
              <a:buClr>
                <a:schemeClr val="tx1"/>
              </a:buClr>
              <a:buFont typeface="Arial" panose="020B0604020202020204" pitchFamily="34" charset="0"/>
              <a:buChar char="•"/>
            </a:pPr>
            <a:r>
              <a:rPr lang="en-GB" sz="2000" dirty="0"/>
              <a:t>Do not use </a:t>
            </a:r>
            <a:r>
              <a:rPr lang="en-GB" sz="2000" dirty="0">
                <a:solidFill>
                  <a:srgbClr val="002060"/>
                </a:solidFill>
              </a:rPr>
              <a:t>“demeaning, de-humanising, pathologising and/ or deficit based language” </a:t>
            </a:r>
          </a:p>
          <a:p>
            <a:pPr marL="285750" indent="-285750">
              <a:buClr>
                <a:schemeClr val="tx1"/>
              </a:buClr>
              <a:buFont typeface="Arial" panose="020B0604020202020204" pitchFamily="34" charset="0"/>
              <a:buChar char="•"/>
            </a:pPr>
            <a:r>
              <a:rPr lang="en-GB" sz="2000" dirty="0"/>
              <a:t>Safeguarding all those involved: the process will not create distress. It will support people to contribute safely</a:t>
            </a:r>
          </a:p>
          <a:p>
            <a:pPr marL="285750" indent="-285750">
              <a:buClr>
                <a:schemeClr val="tx1"/>
              </a:buClr>
              <a:buFont typeface="Arial" panose="020B0604020202020204" pitchFamily="34" charset="0"/>
              <a:buChar char="•"/>
            </a:pPr>
            <a:r>
              <a:rPr lang="en-GB" sz="2000" dirty="0"/>
              <a:t>Enabling people’s engagement in co-design to be completely anonymous </a:t>
            </a:r>
          </a:p>
          <a:p>
            <a:pPr marL="285750" indent="-285750">
              <a:buClr>
                <a:schemeClr val="tx1"/>
              </a:buClr>
              <a:buFont typeface="Arial" panose="020B0604020202020204" pitchFamily="34" charset="0"/>
              <a:buChar char="•"/>
            </a:pPr>
            <a:r>
              <a:rPr lang="en-GB" sz="2000" dirty="0"/>
              <a:t>Trust remaining front of mind at all times</a:t>
            </a:r>
          </a:p>
          <a:p>
            <a:pPr marL="285750" indent="-285750">
              <a:buClr>
                <a:schemeClr val="tx1"/>
              </a:buClr>
              <a:buFont typeface="Arial" panose="020B0604020202020204" pitchFamily="34" charset="0"/>
              <a:buChar char="•"/>
            </a:pPr>
            <a:r>
              <a:rPr lang="en-GB" sz="2000" dirty="0"/>
              <a:t>There will be clearly stated aims and objectives for each of the phases 2-5</a:t>
            </a:r>
          </a:p>
          <a:p>
            <a:pPr marL="285750" indent="-285750">
              <a:buClr>
                <a:schemeClr val="tx1"/>
              </a:buClr>
              <a:buFont typeface="Arial" panose="020B0604020202020204" pitchFamily="34" charset="0"/>
              <a:buChar char="•"/>
            </a:pPr>
            <a:r>
              <a:rPr lang="en-GB" sz="2000" dirty="0"/>
              <a:t>The first co-design meetings will refine and confirm the aims and objectives of the co-design/ consultation phases</a:t>
            </a:r>
          </a:p>
          <a:p>
            <a:pPr marL="285750" indent="-285750">
              <a:buClr>
                <a:schemeClr val="tx1"/>
              </a:buClr>
              <a:buFont typeface="Arial" panose="020B0604020202020204" pitchFamily="34" charset="0"/>
              <a:buChar char="•"/>
            </a:pPr>
            <a:r>
              <a:rPr lang="en-GB" sz="2000" dirty="0"/>
              <a:t>The potential outcomes of Spectrum 10K will be clear so that people can understand how their involvement in the consultation will work in relation to the study</a:t>
            </a:r>
          </a:p>
          <a:p>
            <a:pPr marL="285750" indent="-285750">
              <a:buClr>
                <a:schemeClr val="tx1"/>
              </a:buClr>
              <a:buFont typeface="Arial" panose="020B0604020202020204" pitchFamily="34" charset="0"/>
              <a:buChar char="•"/>
            </a:pPr>
            <a:r>
              <a:rPr lang="en-GB" sz="2000" dirty="0"/>
              <a:t>Part of the process must be that the study will change in response to what happens in the consultation</a:t>
            </a:r>
          </a:p>
        </p:txBody>
      </p:sp>
    </p:spTree>
    <p:extLst>
      <p:ext uri="{BB962C8B-B14F-4D97-AF65-F5344CB8AC3E}">
        <p14:creationId xmlns:p14="http://schemas.microsoft.com/office/powerpoint/2010/main" val="3359161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Co-design principles proposed</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18261" y="697861"/>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sp>
        <p:nvSpPr>
          <p:cNvPr id="7" name="TextBox 6">
            <a:extLst>
              <a:ext uri="{FF2B5EF4-FFF2-40B4-BE49-F238E27FC236}">
                <a16:creationId xmlns:a16="http://schemas.microsoft.com/office/drawing/2014/main" id="{CD5A6346-622F-4FAD-93B3-8C368B5CDEA3}"/>
              </a:ext>
            </a:extLst>
          </p:cNvPr>
          <p:cNvSpPr txBox="1"/>
          <p:nvPr/>
        </p:nvSpPr>
        <p:spPr>
          <a:xfrm>
            <a:off x="603303" y="804827"/>
            <a:ext cx="11038799" cy="4093428"/>
          </a:xfrm>
          <a:prstGeom prst="rect">
            <a:avLst/>
          </a:prstGeom>
          <a:noFill/>
          <a:ln>
            <a:noFill/>
          </a:ln>
        </p:spPr>
        <p:txBody>
          <a:bodyPr wrap="square" rtlCol="0">
            <a:spAutoFit/>
          </a:bodyPr>
          <a:lstStyle/>
          <a:p>
            <a:pPr marL="285750" indent="-285750">
              <a:buClr>
                <a:schemeClr val="tx1"/>
              </a:buClr>
              <a:buFont typeface="Arial" panose="020B0604020202020204" pitchFamily="34" charset="0"/>
              <a:buChar char="•"/>
            </a:pPr>
            <a:r>
              <a:rPr lang="en-GB" sz="2000" dirty="0"/>
              <a:t>Meeting agreements will be embedded into all co-design approaches</a:t>
            </a:r>
          </a:p>
          <a:p>
            <a:pPr marL="285750" indent="-285750">
              <a:buClr>
                <a:schemeClr val="tx1"/>
              </a:buClr>
              <a:buFont typeface="Arial" panose="020B0604020202020204" pitchFamily="34" charset="0"/>
              <a:buChar char="•"/>
            </a:pPr>
            <a:r>
              <a:rPr lang="en-GB" sz="2000" dirty="0"/>
              <a:t>These will include an agreement that if you are involved in the co-design you will not prevent the process moving forward to the consultation phase</a:t>
            </a:r>
          </a:p>
          <a:p>
            <a:pPr marL="285750" indent="-285750">
              <a:buClr>
                <a:schemeClr val="tx1"/>
              </a:buClr>
              <a:buFont typeface="Arial" panose="020B0604020202020204" pitchFamily="34" charset="0"/>
              <a:buChar char="•"/>
            </a:pPr>
            <a:r>
              <a:rPr lang="en-GB" sz="2000" dirty="0"/>
              <a:t>The co-design process will be created around clearly defined questions and themes</a:t>
            </a:r>
          </a:p>
          <a:p>
            <a:pPr marL="285750" indent="-285750">
              <a:buClr>
                <a:schemeClr val="tx1"/>
              </a:buClr>
              <a:buFont typeface="Arial" panose="020B0604020202020204" pitchFamily="34" charset="0"/>
              <a:buChar char="•"/>
            </a:pPr>
            <a:r>
              <a:rPr lang="en-GB" sz="2000" dirty="0"/>
              <a:t>It will take a multi-modal fully accessible approach which enables people to be involved in the co-design in the ways in which they can best contribute including workshops, polls during workshops, the chat during workshops, surveys, email responses to specific questions, </a:t>
            </a:r>
          </a:p>
          <a:p>
            <a:pPr marL="285750" indent="-285750">
              <a:buClr>
                <a:schemeClr val="tx1"/>
              </a:buClr>
              <a:buFont typeface="Arial" panose="020B0604020202020204" pitchFamily="34" charset="0"/>
              <a:buChar char="•"/>
            </a:pPr>
            <a:r>
              <a:rPr lang="en-GB" sz="2000" dirty="0"/>
              <a:t>Workshops will be held at times that people are available, more likely evenings and week-ends than on weekdays</a:t>
            </a:r>
          </a:p>
          <a:p>
            <a:pPr marL="285750" indent="-285750">
              <a:buClr>
                <a:schemeClr val="tx1"/>
              </a:buClr>
              <a:buFont typeface="Arial" panose="020B0604020202020204" pitchFamily="34" charset="0"/>
              <a:buChar char="•"/>
            </a:pPr>
            <a:r>
              <a:rPr lang="en-GB" sz="2000" dirty="0"/>
              <a:t>It will be clear that there is a difference between the Phase 2 co-design and the Phase 3 consultation</a:t>
            </a:r>
          </a:p>
          <a:p>
            <a:pPr marL="285750" indent="-285750">
              <a:buClr>
                <a:schemeClr val="tx1"/>
              </a:buClr>
              <a:buFont typeface="Arial" panose="020B0604020202020204" pitchFamily="34" charset="0"/>
              <a:buChar char="•"/>
            </a:pPr>
            <a:r>
              <a:rPr lang="en-GB" sz="2000" dirty="0"/>
              <a:t>Participants in Phase 2 can continue into Phase 3</a:t>
            </a:r>
          </a:p>
          <a:p>
            <a:pPr marL="285750" indent="-285750">
              <a:buClr>
                <a:schemeClr val="tx1"/>
              </a:buClr>
              <a:buFont typeface="Arial" panose="020B0604020202020204" pitchFamily="34" charset="0"/>
              <a:buChar char="•"/>
            </a:pPr>
            <a:r>
              <a:rPr lang="en-GB" sz="2000" dirty="0"/>
              <a:t>Participants are paid for their contribution in recognition of their time and experience</a:t>
            </a:r>
          </a:p>
          <a:p>
            <a:pPr>
              <a:buClr>
                <a:schemeClr val="tx1"/>
              </a:buClr>
            </a:pPr>
            <a:r>
              <a:rPr lang="en-GB" sz="2000" dirty="0"/>
              <a:t> </a:t>
            </a:r>
          </a:p>
        </p:txBody>
      </p:sp>
    </p:spTree>
    <p:extLst>
      <p:ext uri="{BB962C8B-B14F-4D97-AF65-F5344CB8AC3E}">
        <p14:creationId xmlns:p14="http://schemas.microsoft.com/office/powerpoint/2010/main" val="1672233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 suggested framework for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718261" y="697861"/>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183" y="-26479"/>
            <a:ext cx="1161601" cy="821531"/>
          </a:xfrm>
          <a:prstGeom prst="rect">
            <a:avLst/>
          </a:prstGeom>
        </p:spPr>
      </p:pic>
      <p:graphicFrame>
        <p:nvGraphicFramePr>
          <p:cNvPr id="2" name="Diagram 1">
            <a:extLst>
              <a:ext uri="{FF2B5EF4-FFF2-40B4-BE49-F238E27FC236}">
                <a16:creationId xmlns:a16="http://schemas.microsoft.com/office/drawing/2014/main" id="{78E587E8-540B-4605-996D-41DF275A0F6F}"/>
              </a:ext>
            </a:extLst>
          </p:cNvPr>
          <p:cNvGraphicFramePr/>
          <p:nvPr>
            <p:extLst>
              <p:ext uri="{D42A27DB-BD31-4B8C-83A1-F6EECF244321}">
                <p14:modId xmlns:p14="http://schemas.microsoft.com/office/powerpoint/2010/main" val="2432688129"/>
              </p:ext>
            </p:extLst>
          </p:nvPr>
        </p:nvGraphicFramePr>
        <p:xfrm>
          <a:off x="260808" y="877871"/>
          <a:ext cx="11670383" cy="56245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49033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 suggested timetable for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p:nvPr/>
        </p:nvCxnSpPr>
        <p:spPr>
          <a:xfrm>
            <a:off x="573687" y="765587"/>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6527" y="-31261"/>
            <a:ext cx="1161601" cy="821531"/>
          </a:xfrm>
          <a:prstGeom prst="rect">
            <a:avLst/>
          </a:prstGeom>
        </p:spPr>
      </p:pic>
      <p:pic>
        <p:nvPicPr>
          <p:cNvPr id="5" name="Picture 4">
            <a:extLst>
              <a:ext uri="{FF2B5EF4-FFF2-40B4-BE49-F238E27FC236}">
                <a16:creationId xmlns:a16="http://schemas.microsoft.com/office/drawing/2014/main" id="{ED3955BA-3078-4562-8E9C-EBED5E5AE089}"/>
              </a:ext>
            </a:extLst>
          </p:cNvPr>
          <p:cNvPicPr>
            <a:picLocks noChangeAspect="1"/>
          </p:cNvPicPr>
          <p:nvPr/>
        </p:nvPicPr>
        <p:blipFill>
          <a:blip r:embed="rId4"/>
          <a:stretch>
            <a:fillRect/>
          </a:stretch>
        </p:blipFill>
        <p:spPr>
          <a:xfrm>
            <a:off x="573687" y="1101564"/>
            <a:ext cx="11018779" cy="4643977"/>
          </a:xfrm>
          <a:prstGeom prst="rect">
            <a:avLst/>
          </a:prstGeom>
        </p:spPr>
      </p:pic>
      <p:sp>
        <p:nvSpPr>
          <p:cNvPr id="2" name="TextBox 1">
            <a:extLst>
              <a:ext uri="{FF2B5EF4-FFF2-40B4-BE49-F238E27FC236}">
                <a16:creationId xmlns:a16="http://schemas.microsoft.com/office/drawing/2014/main" id="{67B9D0A9-D733-4179-AEFA-F661D3F1B5E0}"/>
              </a:ext>
            </a:extLst>
          </p:cNvPr>
          <p:cNvSpPr txBox="1"/>
          <p:nvPr/>
        </p:nvSpPr>
        <p:spPr>
          <a:xfrm>
            <a:off x="573687" y="6249971"/>
            <a:ext cx="3882281" cy="369332"/>
          </a:xfrm>
          <a:prstGeom prst="rect">
            <a:avLst/>
          </a:prstGeom>
          <a:noFill/>
        </p:spPr>
        <p:txBody>
          <a:bodyPr wrap="none" rtlCol="0">
            <a:spAutoFit/>
          </a:bodyPr>
          <a:lstStyle/>
          <a:p>
            <a:r>
              <a:rPr lang="en-GB" dirty="0"/>
              <a:t>*This is a best-case scenario timetable</a:t>
            </a:r>
          </a:p>
        </p:txBody>
      </p:sp>
    </p:spTree>
    <p:extLst>
      <p:ext uri="{BB962C8B-B14F-4D97-AF65-F5344CB8AC3E}">
        <p14:creationId xmlns:p14="http://schemas.microsoft.com/office/powerpoint/2010/main" val="1798526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Appendix: comments added after the Phase 1 meetings</a:t>
            </a:r>
          </a:p>
        </p:txBody>
      </p:sp>
      <p:cxnSp>
        <p:nvCxnSpPr>
          <p:cNvPr id="4" name="Straight Connector 3"/>
          <p:cNvCxnSpPr/>
          <p:nvPr/>
        </p:nvCxnSpPr>
        <p:spPr>
          <a:xfrm>
            <a:off x="718261" y="697861"/>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5A6346-622F-4FAD-93B3-8C368B5CDEA3}"/>
              </a:ext>
            </a:extLst>
          </p:cNvPr>
          <p:cNvSpPr txBox="1"/>
          <p:nvPr/>
        </p:nvSpPr>
        <p:spPr>
          <a:xfrm>
            <a:off x="574290" y="813062"/>
            <a:ext cx="11284630" cy="6740307"/>
          </a:xfrm>
          <a:prstGeom prst="rect">
            <a:avLst/>
          </a:prstGeom>
          <a:noFill/>
          <a:ln>
            <a:noFill/>
          </a:ln>
        </p:spPr>
        <p:txBody>
          <a:bodyPr wrap="square" rtlCol="0">
            <a:spAutoFit/>
          </a:bodyPr>
          <a:lstStyle/>
          <a:p>
            <a:pPr>
              <a:buClr>
                <a:schemeClr val="tx1"/>
              </a:buClr>
            </a:pPr>
            <a:r>
              <a:rPr lang="en-GB" dirty="0"/>
              <a:t>The following additional comments were made by Phase 1 participants after the meetings, they are summarised using the words shared by participants:</a:t>
            </a:r>
          </a:p>
          <a:p>
            <a:pPr indent="-252000">
              <a:buFont typeface="Arial" panose="020B0604020202020204" pitchFamily="34" charset="0"/>
              <a:buChar char="•"/>
            </a:pP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Consultation should use relevant guidance on participatory research as a point of reference, e.g. the NICE guidelines</a:t>
            </a:r>
          </a:p>
          <a:p>
            <a:pPr indent="-2520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Include </a:t>
            </a: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visioning and scenario planning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identify </a:t>
            </a: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good looks like and build process evaluation into the design</a:t>
            </a:r>
          </a:p>
          <a:p>
            <a:pPr indent="-2520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Be clear about what the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team will do if the research findings are inconclusive</a:t>
            </a:r>
          </a:p>
          <a:p>
            <a:pPr indent="-252000">
              <a:buFont typeface="Arial" panose="020B0604020202020204" pitchFamily="34" charset="0"/>
              <a:buChar char="•"/>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larger the stakeholder list, the bigger the expectations</a:t>
            </a:r>
          </a:p>
          <a:p>
            <a:pPr indent="-252000">
              <a:buFont typeface="Arial" panose="020B0604020202020204" pitchFamily="34" charset="0"/>
              <a:buChar char="•"/>
            </a:pPr>
            <a:r>
              <a:rPr lang="en-GB" sz="1800" dirty="0">
                <a:solidFill>
                  <a:srgbClr val="000000"/>
                </a:solidFill>
                <a:effectLst/>
                <a:latin typeface="Calibri" panose="020F0502020204030204" pitchFamily="34" charset="0"/>
                <a:ea typeface="Calibri" panose="020F0502020204030204" pitchFamily="34" charset="0"/>
              </a:rPr>
              <a:t>Missing from the stakeholder list currently are educators, employers, criminal justice and social workers - i.e. the autistic person in their social context. These professionals are also important stakeholders to engage in understanding a holistic picture of how to improve Autistic people's lives. </a:t>
            </a:r>
            <a:endParaRPr lang="en-GB" sz="1800" dirty="0">
              <a:effectLst/>
              <a:latin typeface="Calibri" panose="020F0502020204030204" pitchFamily="34" charset="0"/>
              <a:ea typeface="Calibri" panose="020F0502020204030204" pitchFamily="34" charset="0"/>
            </a:endParaRPr>
          </a:p>
          <a:p>
            <a:pPr indent="-252000">
              <a:buFont typeface="Arial" panose="020B0604020202020204" pitchFamily="34" charset="0"/>
              <a:buChar char="•"/>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rgbClr val="222222"/>
                </a:solidFill>
                <a:effectLst/>
                <a:latin typeface="Calibri" panose="020F0502020204030204" pitchFamily="34" charset="0"/>
                <a:ea typeface="Calibri" panose="020F0502020204030204" pitchFamily="34" charset="0"/>
              </a:rPr>
              <a:t>A suggestion would be to hold an open day to answer any questions, concerns there may be around this study</a:t>
            </a:r>
          </a:p>
          <a:p>
            <a:pPr indent="-252000">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A </a:t>
            </a:r>
            <a:r>
              <a:rPr lang="en-GB" sz="1800" dirty="0">
                <a:effectLst/>
                <a:latin typeface="Calibri" panose="020F0502020204030204" pitchFamily="34" charset="0"/>
                <a:ea typeface="Calibri" panose="020F0502020204030204" pitchFamily="34" charset="0"/>
                <a:cs typeface="Times New Roman" panose="02020603050405020304" pitchFamily="18" charset="0"/>
              </a:rPr>
              <a:t>statement describing the end goal of the consultation process should be included.  For example; (1) to drive participant acquisition in S10K and thereby achieve the programme's main goal, (2) to maximise legitimacy and acceptance of the outcomes from S10K, (3) lay down a marker for future ARC research projects in representing the needs of the UK autistic community in the research it undertakes.</a:t>
            </a:r>
          </a:p>
          <a:p>
            <a:pPr indent="-252000">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I would like to see every participant asked to frame their objective(s) from being involved in the consultation - 'before' participating.  These should then be used to guide phases 3 &amp; 4 and provide a framework for communication at the end of the consultation and throughout the lifetime of S10K.  This will be critical to show that the expectations of most participants are seen to be met, and that the consultation process has an end.</a:t>
            </a:r>
          </a:p>
          <a:p>
            <a:pPr indent="-252000">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T</a:t>
            </a:r>
            <a:r>
              <a:rPr lang="en-GB" sz="1800" dirty="0">
                <a:effectLst/>
                <a:latin typeface="Calibri" panose="020F0502020204030204" pitchFamily="34" charset="0"/>
                <a:ea typeface="Calibri" panose="020F0502020204030204" pitchFamily="34" charset="0"/>
                <a:cs typeface="Times New Roman" panose="02020603050405020304" pitchFamily="18" charset="0"/>
              </a:rPr>
              <a:t>here's got to be something positive that the project can yield from this momentary hiatus.  I would like to see this explicitly built into Phase 2, perhaps designed as a breakout with a smaller group of autistic participants who help the project identify priority areas where research could better inform treatment and care.</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252000">
              <a:buFont typeface="Arial" panose="020B0604020202020204" pitchFamily="34" charset="0"/>
              <a:buChar char="•"/>
            </a:pPr>
            <a:endPar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indent="-252000">
              <a:buFont typeface="Arial" panose="020B0604020202020204" pitchFamily="34" charset="0"/>
              <a:buChar char="•"/>
            </a:pPr>
            <a:endParaRPr lang="en-GB" dirty="0"/>
          </a:p>
        </p:txBody>
      </p:sp>
    </p:spTree>
    <p:extLst>
      <p:ext uri="{BB962C8B-B14F-4D97-AF65-F5344CB8AC3E}">
        <p14:creationId xmlns:p14="http://schemas.microsoft.com/office/powerpoint/2010/main" val="361658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7571" y="56340"/>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Appendix: comments added after the Phase 1 meetings</a:t>
            </a:r>
          </a:p>
        </p:txBody>
      </p:sp>
      <p:cxnSp>
        <p:nvCxnSpPr>
          <p:cNvPr id="4" name="Straight Connector 3"/>
          <p:cNvCxnSpPr/>
          <p:nvPr/>
        </p:nvCxnSpPr>
        <p:spPr>
          <a:xfrm>
            <a:off x="718261" y="697861"/>
            <a:ext cx="10771548" cy="481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5A6346-622F-4FAD-93B3-8C368B5CDEA3}"/>
              </a:ext>
            </a:extLst>
          </p:cNvPr>
          <p:cNvSpPr txBox="1"/>
          <p:nvPr/>
        </p:nvSpPr>
        <p:spPr>
          <a:xfrm>
            <a:off x="574290" y="813062"/>
            <a:ext cx="11284630" cy="3416320"/>
          </a:xfrm>
          <a:prstGeom prst="rect">
            <a:avLst/>
          </a:prstGeom>
          <a:noFill/>
          <a:ln>
            <a:noFill/>
          </a:ln>
        </p:spPr>
        <p:txBody>
          <a:bodyPr wrap="square" rtlCol="0">
            <a:spAutoFit/>
          </a:bodyPr>
          <a:lstStyle/>
          <a:p>
            <a:pPr>
              <a:buClr>
                <a:schemeClr val="tx1"/>
              </a:buClr>
            </a:pPr>
            <a:r>
              <a:rPr lang="en-GB" dirty="0"/>
              <a:t>Additional comments continued:</a:t>
            </a:r>
          </a:p>
          <a:p>
            <a:pPr indent="-252000">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The report d</a:t>
            </a:r>
            <a:r>
              <a:rPr lang="en-GB" sz="1800" dirty="0">
                <a:effectLst/>
                <a:latin typeface="Calibri" panose="020F0502020204030204" pitchFamily="34" charset="0"/>
                <a:ea typeface="Calibri" panose="020F0502020204030204" pitchFamily="34" charset="0"/>
                <a:cs typeface="Times New Roman" panose="02020603050405020304" pitchFamily="18" charset="0"/>
              </a:rPr>
              <a:t>oes not clarify why some autistic people were invited and not others into specific groups such as autistic autism researchers. It would build trust to clarify the decision-making process into who gets invited.</a:t>
            </a:r>
          </a:p>
          <a:p>
            <a:pPr indent="-252000">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Similarly, it does not clarify who is on the Spectrum 10K advisory panel and how they were chosen.</a:t>
            </a:r>
          </a:p>
          <a:p>
            <a:pPr indent="-252000">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emphasis on an autistic-led process and autistic-majority process is accurate to our meeting, but why is there a discrepancy between Spectrum 10K saying the study aims to recruit autistic people "and their families" and yet families (of those adults who cannot directly represent themselves) are never mentioned in the report?</a:t>
            </a:r>
          </a:p>
          <a:p>
            <a:pPr indent="-252000">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core co-design group should have the option of having access to (a summary of at least) all the group communication discussed in the other workshops (which should have mostly autistic people). </a:t>
            </a:r>
          </a:p>
          <a:p>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252000">
              <a:buFont typeface="Arial" panose="020B0604020202020204" pitchFamily="34" charset="0"/>
              <a:buChar char="•"/>
            </a:pPr>
            <a:endPar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indent="-252000">
              <a:buFont typeface="Arial" panose="020B0604020202020204" pitchFamily="34" charset="0"/>
              <a:buChar char="•"/>
            </a:pPr>
            <a:endParaRPr lang="en-GB" dirty="0"/>
          </a:p>
        </p:txBody>
      </p:sp>
    </p:spTree>
    <p:extLst>
      <p:ext uri="{BB962C8B-B14F-4D97-AF65-F5344CB8AC3E}">
        <p14:creationId xmlns:p14="http://schemas.microsoft.com/office/powerpoint/2010/main" val="180668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20CD625-A9D7-46C8-A02C-78D5A65B7481}"/>
              </a:ext>
            </a:extLst>
          </p:cNvPr>
          <p:cNvPicPr>
            <a:picLocks noChangeAspect="1"/>
          </p:cNvPicPr>
          <p:nvPr/>
        </p:nvPicPr>
        <p:blipFill rotWithShape="1">
          <a:blip r:embed="rId3"/>
          <a:srcRect l="61472" t="21478" r="27095" b="66739"/>
          <a:stretch/>
        </p:blipFill>
        <p:spPr>
          <a:xfrm>
            <a:off x="10468110" y="15070"/>
            <a:ext cx="1386566" cy="803834"/>
          </a:xfrm>
          <a:prstGeom prst="rect">
            <a:avLst/>
          </a:prstGeom>
        </p:spPr>
      </p:pic>
      <p:sp>
        <p:nvSpPr>
          <p:cNvPr id="5" name="TextBox 4">
            <a:extLst>
              <a:ext uri="{FF2B5EF4-FFF2-40B4-BE49-F238E27FC236}">
                <a16:creationId xmlns:a16="http://schemas.microsoft.com/office/drawing/2014/main" id="{DAF1B767-2FDC-4F2F-AB40-71A8ABFE89B7}"/>
              </a:ext>
            </a:extLst>
          </p:cNvPr>
          <p:cNvSpPr txBox="1"/>
          <p:nvPr/>
        </p:nvSpPr>
        <p:spPr>
          <a:xfrm>
            <a:off x="337323" y="246520"/>
            <a:ext cx="11259944" cy="1569660"/>
          </a:xfrm>
          <a:prstGeom prst="rect">
            <a:avLst/>
          </a:prstGeom>
          <a:noFill/>
        </p:spPr>
        <p:txBody>
          <a:bodyPr wrap="square">
            <a:spAutoFit/>
          </a:bodyPr>
          <a:lstStyle/>
          <a:p>
            <a:r>
              <a:rPr lang="en-GB" sz="3600" b="1" dirty="0">
                <a:solidFill>
                  <a:schemeClr val="accent1">
                    <a:lumMod val="50000"/>
                  </a:schemeClr>
                </a:solidFill>
              </a:rPr>
              <a:t>Hopkins Van Mil (HVM) is a social research agency </a:t>
            </a:r>
          </a:p>
          <a:p>
            <a:endParaRPr lang="en-GB" sz="2000" dirty="0">
              <a:solidFill>
                <a:schemeClr val="accent1">
                  <a:lumMod val="50000"/>
                </a:schemeClr>
              </a:solidFill>
            </a:endParaRPr>
          </a:p>
          <a:p>
            <a:r>
              <a:rPr lang="en-GB" sz="2000" dirty="0"/>
              <a:t>We specialise in using qualitative research methods to listen to people’s views and summarise what people have told us in reports. </a:t>
            </a:r>
          </a:p>
        </p:txBody>
      </p:sp>
      <p:cxnSp>
        <p:nvCxnSpPr>
          <p:cNvPr id="6" name="Straight Connector 5">
            <a:extLst>
              <a:ext uri="{FF2B5EF4-FFF2-40B4-BE49-F238E27FC236}">
                <a16:creationId xmlns:a16="http://schemas.microsoft.com/office/drawing/2014/main" id="{7AF4CD0A-9B17-4607-A71E-940BEDFD5378}"/>
              </a:ext>
            </a:extLst>
          </p:cNvPr>
          <p:cNvCxnSpPr>
            <a:cxnSpLocks/>
          </p:cNvCxnSpPr>
          <p:nvPr/>
        </p:nvCxnSpPr>
        <p:spPr>
          <a:xfrm>
            <a:off x="396998" y="947254"/>
            <a:ext cx="1139800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E2D35D4D-8F8C-4BB4-ACBE-26CF00DF83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1226" y="2181427"/>
            <a:ext cx="3659201" cy="20564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5A10F5C-193D-4703-B581-3D6C84DBAE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93400" y="2181427"/>
            <a:ext cx="3834049" cy="25074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712305D3-B0BE-460A-9973-FE443DA58DB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4107" t="-1" b="-1221"/>
          <a:stretch/>
        </p:blipFill>
        <p:spPr bwMode="auto">
          <a:xfrm>
            <a:off x="4473093" y="4065753"/>
            <a:ext cx="3245813" cy="242426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5273E5AF-5DF7-42C9-B6DE-6422C31B560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18906" y="4170017"/>
            <a:ext cx="4016421" cy="230075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5320B3C-A757-4DD9-8AE3-2CB2887558A6}"/>
              </a:ext>
            </a:extLst>
          </p:cNvPr>
          <p:cNvSpPr txBox="1"/>
          <p:nvPr/>
        </p:nvSpPr>
        <p:spPr>
          <a:xfrm>
            <a:off x="345202" y="2069568"/>
            <a:ext cx="4127891" cy="4401205"/>
          </a:xfrm>
          <a:prstGeom prst="rect">
            <a:avLst/>
          </a:prstGeom>
          <a:noFill/>
        </p:spPr>
        <p:txBody>
          <a:bodyPr wrap="square" rtlCol="0">
            <a:spAutoFit/>
          </a:bodyPr>
          <a:lstStyle/>
          <a:p>
            <a:r>
              <a:rPr lang="en-GB" sz="2000" i="0" dirty="0">
                <a:solidFill>
                  <a:srgbClr val="263333"/>
                </a:solidFill>
                <a:effectLst/>
                <a:latin typeface="Cabin"/>
              </a:rPr>
              <a:t>At HVM we focus on facilitating engagement so that:</a:t>
            </a:r>
          </a:p>
          <a:p>
            <a:pPr marL="342900" indent="-342900">
              <a:buClr>
                <a:schemeClr val="accent1"/>
              </a:buClr>
              <a:buFont typeface="Arial" panose="020B0604020202020204" pitchFamily="34" charset="0"/>
              <a:buChar char="•"/>
            </a:pPr>
            <a:r>
              <a:rPr lang="en-GB" sz="2000" i="0" dirty="0">
                <a:solidFill>
                  <a:srgbClr val="263333"/>
                </a:solidFill>
                <a:effectLst/>
                <a:latin typeface="Cabin"/>
              </a:rPr>
              <a:t>voices are heard</a:t>
            </a:r>
          </a:p>
          <a:p>
            <a:pPr marL="342900" indent="-342900">
              <a:buClr>
                <a:schemeClr val="accent1"/>
              </a:buClr>
              <a:buFont typeface="Arial" panose="020B0604020202020204" pitchFamily="34" charset="0"/>
              <a:buChar char="•"/>
            </a:pPr>
            <a:r>
              <a:rPr lang="en-GB" sz="2000" i="0" dirty="0">
                <a:solidFill>
                  <a:srgbClr val="263333"/>
                </a:solidFill>
                <a:effectLst/>
                <a:latin typeface="Cabin"/>
              </a:rPr>
              <a:t>learning is shared </a:t>
            </a:r>
          </a:p>
          <a:p>
            <a:pPr marL="342900" indent="-342900">
              <a:buClr>
                <a:schemeClr val="accent1"/>
              </a:buClr>
              <a:buFont typeface="Arial" panose="020B0604020202020204" pitchFamily="34" charset="0"/>
              <a:buChar char="•"/>
            </a:pPr>
            <a:r>
              <a:rPr lang="en-GB" sz="2000" i="0" dirty="0">
                <a:solidFill>
                  <a:srgbClr val="263333"/>
                </a:solidFill>
                <a:effectLst/>
                <a:latin typeface="Cabin"/>
              </a:rPr>
              <a:t>understanding is achieved. </a:t>
            </a:r>
          </a:p>
          <a:p>
            <a:endParaRPr lang="en-GB" sz="2000" dirty="0">
              <a:solidFill>
                <a:srgbClr val="263333"/>
              </a:solidFill>
              <a:latin typeface="Cabin"/>
            </a:endParaRPr>
          </a:p>
          <a:p>
            <a:r>
              <a:rPr lang="en-GB" sz="2000" i="0" dirty="0">
                <a:solidFill>
                  <a:srgbClr val="263333"/>
                </a:solidFill>
                <a:effectLst/>
                <a:latin typeface="Cabin"/>
              </a:rPr>
              <a:t>This means using a range of qualitative research tools to find the best way for people to explore their hopes, fears, challenges and aspirations for the future. </a:t>
            </a:r>
          </a:p>
          <a:p>
            <a:endParaRPr lang="en-GB" sz="2000" dirty="0">
              <a:solidFill>
                <a:srgbClr val="263333"/>
              </a:solidFill>
              <a:latin typeface="Cabin"/>
            </a:endParaRPr>
          </a:p>
          <a:p>
            <a:r>
              <a:rPr lang="en-GB" sz="2000" i="0" dirty="0">
                <a:solidFill>
                  <a:srgbClr val="263333"/>
                </a:solidFill>
                <a:effectLst/>
                <a:latin typeface="Cabin"/>
              </a:rPr>
              <a:t>We create safe and trusted spaces for productive discussions.</a:t>
            </a:r>
            <a:endParaRPr lang="en-GB" sz="2000" dirty="0"/>
          </a:p>
        </p:txBody>
      </p:sp>
    </p:spTree>
    <p:extLst>
      <p:ext uri="{BB962C8B-B14F-4D97-AF65-F5344CB8AC3E}">
        <p14:creationId xmlns:p14="http://schemas.microsoft.com/office/powerpoint/2010/main" val="244070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1501" y="177916"/>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Phase 1: </a:t>
            </a:r>
            <a:r>
              <a:rPr lang="en-US" sz="3600" b="1" dirty="0">
                <a:solidFill>
                  <a:srgbClr val="002060"/>
                </a:solidFill>
                <a:latin typeface="Calibri" panose="020F0502020204030204" pitchFamily="34" charset="0"/>
              </a:rPr>
              <a:t>Included small discussion groups</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702191" y="936186"/>
            <a:ext cx="10939912"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4038" y="-51973"/>
            <a:ext cx="1318065" cy="932189"/>
          </a:xfrm>
          <a:prstGeom prst="rect">
            <a:avLst/>
          </a:prstGeom>
        </p:spPr>
      </p:pic>
      <p:sp>
        <p:nvSpPr>
          <p:cNvPr id="6" name="TextBox 5">
            <a:extLst>
              <a:ext uri="{FF2B5EF4-FFF2-40B4-BE49-F238E27FC236}">
                <a16:creationId xmlns:a16="http://schemas.microsoft.com/office/drawing/2014/main" id="{A581376C-2D6C-4157-9839-1A341C34876B}"/>
              </a:ext>
            </a:extLst>
          </p:cNvPr>
          <p:cNvSpPr txBox="1"/>
          <p:nvPr/>
        </p:nvSpPr>
        <p:spPr>
          <a:xfrm>
            <a:off x="681501" y="1437579"/>
            <a:ext cx="10413071" cy="5262979"/>
          </a:xfrm>
          <a:prstGeom prst="rect">
            <a:avLst/>
          </a:prstGeom>
          <a:solidFill>
            <a:schemeClr val="accent5">
              <a:lumMod val="40000"/>
              <a:lumOff val="60000"/>
            </a:schemeClr>
          </a:solidFill>
        </p:spPr>
        <p:txBody>
          <a:bodyPr wrap="square" rtlCol="0">
            <a:spAutoFit/>
          </a:bodyPr>
          <a:lstStyle/>
          <a:p>
            <a:pPr marL="342900" indent="-342900">
              <a:buFont typeface="Wingdings" panose="05000000000000000000" pitchFamily="2" charset="2"/>
              <a:buChar char="§"/>
            </a:pPr>
            <a:r>
              <a:rPr lang="en-GB" sz="2400" b="1" dirty="0">
                <a:solidFill>
                  <a:srgbClr val="002060"/>
                </a:solidFill>
              </a:rPr>
              <a:t>Autistic people</a:t>
            </a:r>
          </a:p>
          <a:p>
            <a:pPr marL="800100" lvl="1" indent="-342900">
              <a:buFont typeface="Arial" panose="020B0604020202020204" pitchFamily="34" charset="0"/>
              <a:buChar char="•"/>
            </a:pPr>
            <a:r>
              <a:rPr lang="en-GB" sz="2400" b="1" dirty="0">
                <a:solidFill>
                  <a:schemeClr val="bg1">
                    <a:lumMod val="50000"/>
                  </a:schemeClr>
                </a:solidFill>
              </a:rPr>
              <a:t>5 participants in a group meeting</a:t>
            </a:r>
          </a:p>
          <a:p>
            <a:pPr marL="800100" lvl="1" indent="-342900">
              <a:buFont typeface="Arial" panose="020B0604020202020204" pitchFamily="34" charset="0"/>
              <a:buChar char="•"/>
            </a:pPr>
            <a:r>
              <a:rPr lang="en-GB" sz="2400" b="1" dirty="0">
                <a:solidFill>
                  <a:schemeClr val="bg1">
                    <a:lumMod val="50000"/>
                  </a:schemeClr>
                </a:solidFill>
              </a:rPr>
              <a:t>1 participant in a 1-2-1 interview</a:t>
            </a:r>
          </a:p>
          <a:p>
            <a:pPr marL="800100" lvl="1" indent="-342900">
              <a:buFont typeface="Arial" panose="020B0604020202020204" pitchFamily="34" charset="0"/>
              <a:buChar char="•"/>
            </a:pPr>
            <a:r>
              <a:rPr lang="en-GB" sz="2400" b="1" dirty="0">
                <a:solidFill>
                  <a:schemeClr val="bg1">
                    <a:lumMod val="50000"/>
                  </a:schemeClr>
                </a:solidFill>
              </a:rPr>
              <a:t>3 participants in a group meeting</a:t>
            </a:r>
          </a:p>
          <a:p>
            <a:pPr marL="342900" indent="-342900">
              <a:buFont typeface="Wingdings" panose="05000000000000000000" pitchFamily="2" charset="2"/>
              <a:buChar char="§"/>
            </a:pPr>
            <a:r>
              <a:rPr lang="en-GB" sz="2400" b="1" dirty="0">
                <a:solidFill>
                  <a:srgbClr val="002060"/>
                </a:solidFill>
              </a:rPr>
              <a:t>Autistic people conducting autism research:</a:t>
            </a:r>
          </a:p>
          <a:p>
            <a:pPr marL="800100" lvl="1" indent="-342900">
              <a:buFont typeface="Arial" panose="020B0604020202020204" pitchFamily="34" charset="0"/>
              <a:buChar char="•"/>
            </a:pPr>
            <a:r>
              <a:rPr lang="en-GB" sz="2400" b="1" dirty="0">
                <a:solidFill>
                  <a:schemeClr val="bg1">
                    <a:lumMod val="50000"/>
                  </a:schemeClr>
                </a:solidFill>
              </a:rPr>
              <a:t>6 participants</a:t>
            </a:r>
          </a:p>
          <a:p>
            <a:pPr marL="342900" indent="-342900">
              <a:buFont typeface="Wingdings" panose="05000000000000000000" pitchFamily="2" charset="2"/>
              <a:buChar char="§"/>
            </a:pPr>
            <a:r>
              <a:rPr lang="en-GB" sz="2400" b="1" dirty="0">
                <a:solidFill>
                  <a:srgbClr val="002060"/>
                </a:solidFill>
              </a:rPr>
              <a:t>Clinicians and charities</a:t>
            </a:r>
          </a:p>
          <a:p>
            <a:pPr marL="800100" lvl="1" indent="-342900">
              <a:buFont typeface="Arial" panose="020B0604020202020204" pitchFamily="34" charset="0"/>
              <a:buChar char="•"/>
            </a:pPr>
            <a:r>
              <a:rPr lang="en-GB" sz="2400" b="1" dirty="0">
                <a:solidFill>
                  <a:schemeClr val="bg1">
                    <a:lumMod val="50000"/>
                  </a:schemeClr>
                </a:solidFill>
              </a:rPr>
              <a:t>3 participants</a:t>
            </a:r>
          </a:p>
          <a:p>
            <a:pPr marL="342900" indent="-342900">
              <a:buFont typeface="Wingdings" panose="05000000000000000000" pitchFamily="2" charset="2"/>
              <a:buChar char="§"/>
            </a:pPr>
            <a:r>
              <a:rPr lang="en-GB" sz="2400" b="1" dirty="0">
                <a:solidFill>
                  <a:srgbClr val="002060"/>
                </a:solidFill>
              </a:rPr>
              <a:t>Spectrum 10K team</a:t>
            </a:r>
          </a:p>
          <a:p>
            <a:pPr marL="800100" lvl="1" indent="-342900">
              <a:buFont typeface="Arial" panose="020B0604020202020204" pitchFamily="34" charset="0"/>
              <a:buChar char="•"/>
            </a:pPr>
            <a:r>
              <a:rPr lang="en-GB" sz="2400" b="1" dirty="0">
                <a:solidFill>
                  <a:schemeClr val="bg1">
                    <a:lumMod val="50000"/>
                  </a:schemeClr>
                </a:solidFill>
              </a:rPr>
              <a:t>6 participants</a:t>
            </a:r>
          </a:p>
          <a:p>
            <a:pPr marL="342900" indent="-342900">
              <a:buFont typeface="Wingdings" panose="05000000000000000000" pitchFamily="2" charset="2"/>
              <a:buChar char="§"/>
            </a:pPr>
            <a:r>
              <a:rPr lang="en-GB" sz="2400" b="1" dirty="0">
                <a:solidFill>
                  <a:srgbClr val="002060"/>
                </a:solidFill>
              </a:rPr>
              <a:t>Spectrum 10K PPI Advisory Panel</a:t>
            </a:r>
          </a:p>
          <a:p>
            <a:pPr marL="800100" lvl="1" indent="-342900">
              <a:buFont typeface="Arial" panose="020B0604020202020204" pitchFamily="34" charset="0"/>
              <a:buChar char="•"/>
            </a:pPr>
            <a:r>
              <a:rPr lang="en-GB" sz="2400" b="1" dirty="0">
                <a:solidFill>
                  <a:schemeClr val="bg1">
                    <a:lumMod val="50000"/>
                  </a:schemeClr>
                </a:solidFill>
              </a:rPr>
              <a:t>6 participants</a:t>
            </a:r>
          </a:p>
          <a:p>
            <a:pPr marL="342900" indent="-342900">
              <a:buFont typeface="Wingdings" panose="05000000000000000000" pitchFamily="2" charset="2"/>
              <a:buChar char="§"/>
            </a:pPr>
            <a:r>
              <a:rPr lang="en-GB" sz="2400" b="1" dirty="0">
                <a:solidFill>
                  <a:srgbClr val="002060"/>
                </a:solidFill>
              </a:rPr>
              <a:t>Spectrum 10K Ambassadors</a:t>
            </a:r>
          </a:p>
          <a:p>
            <a:pPr marL="800100" lvl="1" indent="-342900">
              <a:buFont typeface="Arial" panose="020B0604020202020204" pitchFamily="34" charset="0"/>
              <a:buChar char="•"/>
            </a:pPr>
            <a:r>
              <a:rPr lang="en-GB" sz="2400" b="1" dirty="0">
                <a:solidFill>
                  <a:schemeClr val="bg1">
                    <a:lumMod val="50000"/>
                  </a:schemeClr>
                </a:solidFill>
              </a:rPr>
              <a:t>5 participants</a:t>
            </a:r>
          </a:p>
        </p:txBody>
      </p:sp>
      <p:sp>
        <p:nvSpPr>
          <p:cNvPr id="7" name="TextBox 6">
            <a:extLst>
              <a:ext uri="{FF2B5EF4-FFF2-40B4-BE49-F238E27FC236}">
                <a16:creationId xmlns:a16="http://schemas.microsoft.com/office/drawing/2014/main" id="{1F1944C9-CB77-4C51-93F2-E75A70B1BFA6}"/>
              </a:ext>
            </a:extLst>
          </p:cNvPr>
          <p:cNvSpPr txBox="1"/>
          <p:nvPr/>
        </p:nvSpPr>
        <p:spPr>
          <a:xfrm>
            <a:off x="626044" y="1002217"/>
            <a:ext cx="10939912" cy="369332"/>
          </a:xfrm>
          <a:prstGeom prst="rect">
            <a:avLst/>
          </a:prstGeom>
          <a:noFill/>
        </p:spPr>
        <p:txBody>
          <a:bodyPr wrap="square">
            <a:spAutoFit/>
          </a:bodyPr>
          <a:lstStyle/>
          <a:p>
            <a:r>
              <a:rPr lang="en-GB" sz="1800" dirty="0"/>
              <a:t>The HVM researcher spoke to the following groups:</a:t>
            </a:r>
          </a:p>
        </p:txBody>
      </p:sp>
    </p:spTree>
    <p:extLst>
      <p:ext uri="{BB962C8B-B14F-4D97-AF65-F5344CB8AC3E}">
        <p14:creationId xmlns:p14="http://schemas.microsoft.com/office/powerpoint/2010/main" val="1216392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1501" y="177916"/>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How this report was written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702191" y="936186"/>
            <a:ext cx="10939912"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4038" y="-51973"/>
            <a:ext cx="1318065" cy="932189"/>
          </a:xfrm>
          <a:prstGeom prst="rect">
            <a:avLst/>
          </a:prstGeom>
        </p:spPr>
      </p:pic>
      <p:sp>
        <p:nvSpPr>
          <p:cNvPr id="7" name="TextBox 6">
            <a:extLst>
              <a:ext uri="{FF2B5EF4-FFF2-40B4-BE49-F238E27FC236}">
                <a16:creationId xmlns:a16="http://schemas.microsoft.com/office/drawing/2014/main" id="{D89A2238-1606-47E7-9426-3D87CBFE5880}"/>
              </a:ext>
            </a:extLst>
          </p:cNvPr>
          <p:cNvSpPr txBox="1"/>
          <p:nvPr/>
        </p:nvSpPr>
        <p:spPr>
          <a:xfrm>
            <a:off x="626044" y="1048126"/>
            <a:ext cx="10939912" cy="4770537"/>
          </a:xfrm>
          <a:prstGeom prst="rect">
            <a:avLst/>
          </a:prstGeom>
          <a:noFill/>
        </p:spPr>
        <p:txBody>
          <a:bodyPr wrap="square">
            <a:spAutoFit/>
          </a:bodyPr>
          <a:lstStyle/>
          <a:p>
            <a:r>
              <a:rPr lang="en-GB" sz="1600" dirty="0"/>
              <a:t>Participants to Phase 1 were recruited by open calls for people to join using, for example, NIHR’s People in Research portal, and by sending requests to individuals and organisations as widely as possible. This included those who have been involved in Spectrum 10K previously and those who have not. This process is a stakeholder mapping exercise to understand who is interested in the consultation process. </a:t>
            </a:r>
          </a:p>
          <a:p>
            <a:endParaRPr lang="en-GB" sz="1600" dirty="0"/>
          </a:p>
          <a:p>
            <a:r>
              <a:rPr lang="en-GB" sz="1600" dirty="0"/>
              <a:t>This report summarises what the researcher from HVM heard whilst facilitating these discussions. The discussions were recorded and anonymised transcripts of what was said were used to create this report. The recordings have now been deleted and the report is drawn from the written transcripts and from the Chat which was saved during the discussions. </a:t>
            </a:r>
          </a:p>
          <a:p>
            <a:endParaRPr lang="en-GB" sz="1600" dirty="0"/>
          </a:p>
          <a:p>
            <a:r>
              <a:rPr lang="en-GB" sz="1600" dirty="0"/>
              <a:t>Standard qualitative research methods were used to review what was said. This means that we do not report on the number of times something was said, but rather the strength of feeling expressed across the discussion groups. We use grounded theory which means we read, and re-read, the transcripts many times, review what was said in groups and across the groups. We collate what was said into key themes (called codes) and from these draw out the meaning from the discussions. Throughout the report:</a:t>
            </a:r>
          </a:p>
          <a:p>
            <a:pPr marL="285750" indent="-285750">
              <a:buClr>
                <a:schemeClr val="accent1"/>
              </a:buClr>
              <a:buFont typeface="Arial" panose="020B0604020202020204" pitchFamily="34" charset="0"/>
              <a:buChar char="•"/>
            </a:pPr>
            <a:r>
              <a:rPr lang="en-GB" sz="1600" dirty="0"/>
              <a:t>Bullet points are used to summarise key points made, these mostly reflect areas of agreement and where points were made by many people across many of the groups </a:t>
            </a:r>
          </a:p>
          <a:p>
            <a:pPr marL="285750" indent="-285750">
              <a:buClr>
                <a:schemeClr val="accent1"/>
              </a:buClr>
              <a:buFont typeface="Arial" panose="020B0604020202020204" pitchFamily="34" charset="0"/>
              <a:buChar char="•"/>
            </a:pPr>
            <a:r>
              <a:rPr lang="en-GB" sz="1600" dirty="0"/>
              <a:t>Terms such as </a:t>
            </a:r>
            <a:r>
              <a:rPr lang="en-GB" sz="1600" dirty="0">
                <a:effectLst/>
                <a:latin typeface="Calibri" panose="020F0502020204030204" pitchFamily="34" charset="0"/>
                <a:ea typeface="Calibri" panose="020F0502020204030204" pitchFamily="34" charset="0"/>
                <a:cs typeface="Times New Roman" panose="02020603050405020304" pitchFamily="18" charset="0"/>
              </a:rPr>
              <a:t>‘a few’, ‘several’, ‘some’ or ‘many’ are occasionally used to reflect particular areas of agreement and difference</a:t>
            </a:r>
          </a:p>
          <a:p>
            <a:pPr marL="285750" indent="-285750">
              <a:buClr>
                <a:schemeClr val="accent1"/>
              </a:buClr>
              <a:buFont typeface="Arial" panose="020B0604020202020204" pitchFamily="34" charset="0"/>
              <a:buChar char="•"/>
            </a:pPr>
            <a:r>
              <a:rPr lang="en-GB" sz="1600" dirty="0"/>
              <a:t>Quotations are used to highlight points made by a number of participants and to underline points made by a range of participants across the discussion groups. These quotations are not edited so as not to distort the speaker’s meaning </a:t>
            </a:r>
          </a:p>
          <a:p>
            <a:endParaRPr lang="en-GB" sz="1600" dirty="0"/>
          </a:p>
        </p:txBody>
      </p:sp>
    </p:spTree>
    <p:extLst>
      <p:ext uri="{BB962C8B-B14F-4D97-AF65-F5344CB8AC3E}">
        <p14:creationId xmlns:p14="http://schemas.microsoft.com/office/powerpoint/2010/main" val="153701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7991" y="313334"/>
            <a:ext cx="1079223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Spectrum 10K Phase 1: Planning Phase 2 -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consultation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15" name="Text Placeholder 4">
            <a:extLst>
              <a:ext uri="{FF2B5EF4-FFF2-40B4-BE49-F238E27FC236}">
                <a16:creationId xmlns:a16="http://schemas.microsoft.com/office/drawing/2014/main" id="{3EE90D5F-CA9A-4755-A92A-B5B59B9FDB3C}"/>
              </a:ext>
            </a:extLst>
          </p:cNvPr>
          <p:cNvSpPr txBox="1">
            <a:spLocks/>
          </p:cNvSpPr>
          <p:nvPr/>
        </p:nvSpPr>
        <p:spPr>
          <a:xfrm>
            <a:off x="557991" y="1168274"/>
            <a:ext cx="8887345" cy="4173424"/>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4400" b="1" dirty="0">
                <a:solidFill>
                  <a:prstClr val="white">
                    <a:lumMod val="50000"/>
                  </a:prstClr>
                </a:solidFill>
                <a:latin typeface="Calibri" panose="020F0502020204030204"/>
              </a:rPr>
              <a:t>2. What has happened in phase 1</a:t>
            </a:r>
          </a:p>
          <a:p>
            <a:pPr marL="1028700" lvl="1" indent="-571500">
              <a:buFont typeface="Arial" panose="020B0604020202020204" pitchFamily="34" charset="0"/>
              <a:buChar char="•"/>
              <a:defRPr/>
            </a:pPr>
            <a:endParaRPr lang="en-US" sz="4400" b="1"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59916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2709" y="196075"/>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Purpose of phase 1</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1817" y="842406"/>
            <a:ext cx="11265968"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9617" y="17693"/>
            <a:ext cx="1258168" cy="889827"/>
          </a:xfrm>
          <a:prstGeom prst="rect">
            <a:avLst/>
          </a:prstGeom>
        </p:spPr>
      </p:pic>
      <p:graphicFrame>
        <p:nvGraphicFramePr>
          <p:cNvPr id="6" name="Content Placeholder 3">
            <a:extLst>
              <a:ext uri="{FF2B5EF4-FFF2-40B4-BE49-F238E27FC236}">
                <a16:creationId xmlns:a16="http://schemas.microsoft.com/office/drawing/2014/main" id="{47EAA37E-7C9F-48B4-848A-29E0105BA05D}"/>
              </a:ext>
            </a:extLst>
          </p:cNvPr>
          <p:cNvGraphicFramePr>
            <a:graphicFrameLocks/>
          </p:cNvGraphicFramePr>
          <p:nvPr>
            <p:extLst>
              <p:ext uri="{D42A27DB-BD31-4B8C-83A1-F6EECF244321}">
                <p14:modId xmlns:p14="http://schemas.microsoft.com/office/powerpoint/2010/main" val="2376515671"/>
              </p:ext>
            </p:extLst>
          </p:nvPr>
        </p:nvGraphicFramePr>
        <p:xfrm>
          <a:off x="435870" y="1862461"/>
          <a:ext cx="11341915" cy="49914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2E8E34AA-33CB-4D53-B07E-EA514341EB8E}"/>
              </a:ext>
            </a:extLst>
          </p:cNvPr>
          <p:cNvSpPr txBox="1"/>
          <p:nvPr/>
        </p:nvSpPr>
        <p:spPr>
          <a:xfrm>
            <a:off x="435870" y="915875"/>
            <a:ext cx="11341915" cy="923330"/>
          </a:xfrm>
          <a:prstGeom prst="rect">
            <a:avLst/>
          </a:prstGeom>
          <a:noFill/>
        </p:spPr>
        <p:txBody>
          <a:bodyPr wrap="square">
            <a:spAutoFit/>
          </a:bodyPr>
          <a:lstStyle/>
          <a:p>
            <a:pPr marL="0" indent="0">
              <a:buNone/>
            </a:pPr>
            <a:r>
              <a:rPr lang="en-US" sz="1800" b="1" dirty="0">
                <a:solidFill>
                  <a:srgbClr val="000000"/>
                </a:solidFill>
              </a:rPr>
              <a:t>Spectrum 10K statement 4th September</a:t>
            </a:r>
            <a:r>
              <a:rPr lang="en-US" sz="1800" b="1" dirty="0"/>
              <a:t>: </a:t>
            </a:r>
            <a:r>
              <a:rPr lang="en-US" sz="1800" dirty="0"/>
              <a:t>“</a:t>
            </a:r>
            <a:r>
              <a:rPr lang="en-US" sz="1800" b="0" i="0" dirty="0">
                <a:solidFill>
                  <a:srgbClr val="000000"/>
                </a:solidFill>
                <a:effectLst/>
              </a:rPr>
              <a:t>We now want to co-design a wider consultation process with </a:t>
            </a:r>
            <a:r>
              <a:rPr lang="en-US" sz="1800" b="0" i="0" dirty="0">
                <a:effectLst/>
              </a:rPr>
              <a:t>autistic people and their families to make sure that the views of the whole autistic community are gathered systematically, properly considered, and represented.</a:t>
            </a:r>
            <a:r>
              <a:rPr lang="en-US" sz="1800" dirty="0"/>
              <a:t>”</a:t>
            </a:r>
          </a:p>
        </p:txBody>
      </p:sp>
    </p:spTree>
    <p:extLst>
      <p:ext uri="{BB962C8B-B14F-4D97-AF65-F5344CB8AC3E}">
        <p14:creationId xmlns:p14="http://schemas.microsoft.com/office/powerpoint/2010/main" val="3462269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7991" y="313334"/>
            <a:ext cx="1079223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Spectrum 10K Phase 1: Planning Phase 2 -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The consultation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15" name="Text Placeholder 4">
            <a:extLst>
              <a:ext uri="{FF2B5EF4-FFF2-40B4-BE49-F238E27FC236}">
                <a16:creationId xmlns:a16="http://schemas.microsoft.com/office/drawing/2014/main" id="{3EE90D5F-CA9A-4755-A92A-B5B59B9FDB3C}"/>
              </a:ext>
            </a:extLst>
          </p:cNvPr>
          <p:cNvSpPr txBox="1">
            <a:spLocks/>
          </p:cNvSpPr>
          <p:nvPr/>
        </p:nvSpPr>
        <p:spPr>
          <a:xfrm>
            <a:off x="557991" y="2011165"/>
            <a:ext cx="11112036" cy="1347636"/>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4400" b="1" dirty="0">
                <a:solidFill>
                  <a:prstClr val="white">
                    <a:lumMod val="50000"/>
                  </a:prstClr>
                </a:solidFill>
                <a:latin typeface="Calibri" panose="020F0502020204030204"/>
              </a:rPr>
              <a:t>3. Involvement in the co-design phase</a:t>
            </a:r>
          </a:p>
        </p:txBody>
      </p:sp>
    </p:spTree>
    <p:extLst>
      <p:ext uri="{BB962C8B-B14F-4D97-AF65-F5344CB8AC3E}">
        <p14:creationId xmlns:p14="http://schemas.microsoft.com/office/powerpoint/2010/main" val="3105958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7991" y="313334"/>
            <a:ext cx="107922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02060"/>
                </a:solidFill>
                <a:latin typeface="Calibri" panose="020F0502020204030204" pitchFamily="34" charset="0"/>
              </a:rPr>
              <a:t>Involvement in the co-design</a:t>
            </a:r>
            <a:endParaRPr kumimoji="0" lang="en-GB" sz="3600" b="1" i="0" u="none" strike="noStrike" kern="1200" cap="none" spc="0" normalizeH="0" baseline="0" noProof="0" dirty="0">
              <a:ln>
                <a:noFill/>
              </a:ln>
              <a:solidFill>
                <a:srgbClr val="225788">
                  <a:lumMod val="50000"/>
                </a:srgbClr>
              </a:solidFill>
              <a:effectLst/>
              <a:uLnTx/>
              <a:uFillTx/>
              <a:latin typeface="Calibri" panose="020F0502020204030204"/>
              <a:ea typeface="+mn-ea"/>
              <a:cs typeface="+mn-cs"/>
            </a:endParaRPr>
          </a:p>
        </p:txBody>
      </p:sp>
      <p:cxnSp>
        <p:nvCxnSpPr>
          <p:cNvPr id="4" name="Straight Connector 3"/>
          <p:cNvCxnSpPr>
            <a:cxnSpLocks/>
          </p:cNvCxnSpPr>
          <p:nvPr/>
        </p:nvCxnSpPr>
        <p:spPr>
          <a:xfrm>
            <a:off x="519545" y="901703"/>
            <a:ext cx="1122625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descr="Graphical user interface, application&#10;&#10;Description automatically generated">
            <a:extLst>
              <a:ext uri="{FF2B5EF4-FFF2-40B4-BE49-F238E27FC236}">
                <a16:creationId xmlns:a16="http://schemas.microsoft.com/office/drawing/2014/main" id="{CFE310CB-2818-4708-9BBF-79C351965B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0818" y="0"/>
            <a:ext cx="1291637" cy="913498"/>
          </a:xfrm>
          <a:prstGeom prst="rect">
            <a:avLst/>
          </a:prstGeom>
        </p:spPr>
      </p:pic>
      <p:sp>
        <p:nvSpPr>
          <p:cNvPr id="6" name="TextBox 5">
            <a:extLst>
              <a:ext uri="{FF2B5EF4-FFF2-40B4-BE49-F238E27FC236}">
                <a16:creationId xmlns:a16="http://schemas.microsoft.com/office/drawing/2014/main" id="{37484B54-736E-419C-BC46-A9877DC2B0B7}"/>
              </a:ext>
            </a:extLst>
          </p:cNvPr>
          <p:cNvSpPr txBox="1"/>
          <p:nvPr/>
        </p:nvSpPr>
        <p:spPr>
          <a:xfrm>
            <a:off x="538767" y="1305341"/>
            <a:ext cx="11187807" cy="4524315"/>
          </a:xfrm>
          <a:prstGeom prst="rect">
            <a:avLst/>
          </a:prstGeom>
          <a:noFill/>
        </p:spPr>
        <p:txBody>
          <a:bodyPr wrap="square">
            <a:spAutoFit/>
          </a:bodyPr>
          <a:lstStyle/>
          <a:p>
            <a:r>
              <a:rPr lang="en-GB" sz="1800" dirty="0"/>
              <a:t>When discussing who should be involved in the co-design phase participants in all the discussion groups emphasise the need for an inclusive approach to enable the full range of people to inform the next steps for Spectrum 10K. They stress the importance of mapping those who have an interest in Spectrum 10K, and ensuring the co-design is representative including those who may be less inclined to be involved in planning the consultation.  There is an understanding that the groups of </a:t>
            </a:r>
            <a:r>
              <a:rPr lang="en-GB" dirty="0"/>
              <a:t>people who might be interested in taking part in the research could be self-limiting. </a:t>
            </a:r>
            <a:r>
              <a:rPr lang="en-GB" sz="1800" dirty="0"/>
              <a:t> The following three quotations highlight these points: </a:t>
            </a:r>
          </a:p>
          <a:p>
            <a:endParaRPr lang="en-GB" dirty="0">
              <a:solidFill>
                <a:srgbClr val="002060"/>
              </a:solidFill>
            </a:endParaRPr>
          </a:p>
          <a:p>
            <a:r>
              <a:rPr lang="en-GB" sz="1800" dirty="0">
                <a:solidFill>
                  <a:srgbClr val="002060"/>
                </a:solidFill>
              </a:rPr>
              <a:t>“The first step is a stakeholder map. There isn’t any point in this conversation until that has happened.”</a:t>
            </a:r>
          </a:p>
          <a:p>
            <a:endParaRPr lang="en-GB" dirty="0">
              <a:solidFill>
                <a:srgbClr val="002060"/>
              </a:solidFill>
            </a:endParaRPr>
          </a:p>
          <a:p>
            <a:r>
              <a:rPr lang="en-GB" sz="1800" dirty="0">
                <a:solidFill>
                  <a:srgbClr val="002060"/>
                </a:solidFill>
              </a:rPr>
              <a:t>“I don’t want to say something like 250 (people involved) but I think that the bigger the pre-consultation involvement you can have, the better, because you’re going to get the voices and representation from the </a:t>
            </a:r>
            <a:r>
              <a:rPr lang="en-GB" dirty="0">
                <a:solidFill>
                  <a:srgbClr val="002060"/>
                </a:solidFill>
              </a:rPr>
              <a:t>biggest group and that will then inform the actual consultation phase in a really powerful way in my opinion</a:t>
            </a:r>
            <a:r>
              <a:rPr lang="en-GB" sz="1800" dirty="0">
                <a:solidFill>
                  <a:srgbClr val="002060"/>
                </a:solidFill>
              </a:rPr>
              <a:t>.”</a:t>
            </a:r>
          </a:p>
          <a:p>
            <a:endParaRPr lang="en-GB" sz="1800" dirty="0">
              <a:solidFill>
                <a:srgbClr val="002060"/>
              </a:solidFill>
            </a:endParaRPr>
          </a:p>
          <a:p>
            <a:r>
              <a:rPr lang="en-GB" dirty="0">
                <a:solidFill>
                  <a:srgbClr val="002060"/>
                </a:solidFill>
              </a:rPr>
              <a:t>“You might get to saturation point quicker than you expect. But plan for larger numbers rather than smaller numbers, because there’s so much diversity among autistic people and I think it’s really important to take account of intersectionality and of co-occurring conditions and of the different profiles of autistic people.”</a:t>
            </a:r>
            <a:endParaRPr lang="en-GB" sz="1800" dirty="0">
              <a:solidFill>
                <a:srgbClr val="002060"/>
              </a:solidFill>
            </a:endParaRPr>
          </a:p>
        </p:txBody>
      </p:sp>
    </p:spTree>
    <p:extLst>
      <p:ext uri="{BB962C8B-B14F-4D97-AF65-F5344CB8AC3E}">
        <p14:creationId xmlns:p14="http://schemas.microsoft.com/office/powerpoint/2010/main" val="639020919"/>
      </p:ext>
    </p:extLst>
  </p:cSld>
  <p:clrMapOvr>
    <a:masterClrMapping/>
  </p:clrMapOvr>
</p:sld>
</file>

<file path=ppt/theme/theme1.xml><?xml version="1.0" encoding="utf-8"?>
<a:theme xmlns:a="http://schemas.openxmlformats.org/drawingml/2006/main" name="HVMTheme">
  <a:themeElements>
    <a:clrScheme name="HVM">
      <a:dk1>
        <a:sysClr val="windowText" lastClr="000000"/>
      </a:dk1>
      <a:lt1>
        <a:sysClr val="window" lastClr="FFFFFF"/>
      </a:lt1>
      <a:dk2>
        <a:srgbClr val="366092"/>
      </a:dk2>
      <a:lt2>
        <a:srgbClr val="D8D8D8"/>
      </a:lt2>
      <a:accent1>
        <a:srgbClr val="225788"/>
      </a:accent1>
      <a:accent2>
        <a:srgbClr val="6A5C9E"/>
      </a:accent2>
      <a:accent3>
        <a:srgbClr val="548235"/>
      </a:accent3>
      <a:accent4>
        <a:srgbClr val="CE74A7"/>
      </a:accent4>
      <a:accent5>
        <a:srgbClr val="ADC8E8"/>
      </a:accent5>
      <a:accent6>
        <a:srgbClr val="89C064"/>
      </a:accent6>
      <a:hlink>
        <a:srgbClr val="0000BF"/>
      </a:hlink>
      <a:folHlink>
        <a:srgbClr val="B2AAC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VMTheme" id="{63B512CF-DEBA-4DEC-80E3-D91AE59E23C5}" vid="{EF9FE0F7-7217-4F80-BD1B-A4CE9C9E0C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HVMTheme</Template>
  <TotalTime>20</TotalTime>
  <Words>4153</Words>
  <Application>Microsoft Office PowerPoint</Application>
  <PresentationFormat>Widescreen</PresentationFormat>
  <Paragraphs>307</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Avenir Next LT Pro</vt:lpstr>
      <vt:lpstr>Cabin</vt:lpstr>
      <vt:lpstr>Calibri</vt:lpstr>
      <vt:lpstr>Wingdings</vt:lpstr>
      <vt:lpstr>HVMTheme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Spectrum 10K Phase 1</dc:title>
  <dc:creator>Henrietta Hopkins</dc:creator>
  <cp:lastModifiedBy>Henrietta Hopkins</cp:lastModifiedBy>
  <cp:revision>743</cp:revision>
  <cp:lastPrinted>2022-02-13T22:08:14Z</cp:lastPrinted>
  <dcterms:created xsi:type="dcterms:W3CDTF">2017-01-09T09:50:43Z</dcterms:created>
  <dcterms:modified xsi:type="dcterms:W3CDTF">2022-04-25T13:24:41Z</dcterms:modified>
</cp:coreProperties>
</file>